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351" r:id="rId2"/>
    <p:sldId id="1074" r:id="rId3"/>
    <p:sldId id="1075" r:id="rId4"/>
    <p:sldId id="533" r:id="rId5"/>
    <p:sldId id="646" r:id="rId6"/>
    <p:sldId id="648" r:id="rId7"/>
    <p:sldId id="647" r:id="rId8"/>
    <p:sldId id="649" r:id="rId9"/>
    <p:sldId id="650" r:id="rId10"/>
    <p:sldId id="651" r:id="rId11"/>
    <p:sldId id="652" r:id="rId12"/>
    <p:sldId id="653" r:id="rId13"/>
    <p:sldId id="654" r:id="rId14"/>
    <p:sldId id="655" r:id="rId15"/>
    <p:sldId id="656" r:id="rId16"/>
    <p:sldId id="1076" r:id="rId17"/>
    <p:sldId id="1079" r:id="rId18"/>
    <p:sldId id="1080" r:id="rId19"/>
    <p:sldId id="1081" r:id="rId20"/>
    <p:sldId id="1082" r:id="rId21"/>
    <p:sldId id="1123" r:id="rId22"/>
    <p:sldId id="1122" r:id="rId23"/>
    <p:sldId id="1083" r:id="rId24"/>
    <p:sldId id="1084" r:id="rId25"/>
    <p:sldId id="1085" r:id="rId26"/>
    <p:sldId id="1086" r:id="rId27"/>
    <p:sldId id="1087" r:id="rId28"/>
    <p:sldId id="1088" r:id="rId29"/>
    <p:sldId id="1089" r:id="rId30"/>
    <p:sldId id="1090" r:id="rId31"/>
    <p:sldId id="1091" r:id="rId32"/>
    <p:sldId id="1092" r:id="rId33"/>
    <p:sldId id="1094" r:id="rId34"/>
    <p:sldId id="1095" r:id="rId35"/>
    <p:sldId id="1096" r:id="rId36"/>
    <p:sldId id="1097" r:id="rId37"/>
    <p:sldId id="1098" r:id="rId38"/>
    <p:sldId id="1099" r:id="rId39"/>
    <p:sldId id="1100" r:id="rId40"/>
    <p:sldId id="1101" r:id="rId41"/>
    <p:sldId id="1102" r:id="rId42"/>
    <p:sldId id="1103" r:id="rId43"/>
    <p:sldId id="1104" r:id="rId44"/>
    <p:sldId id="1105" r:id="rId45"/>
    <p:sldId id="1106" r:id="rId46"/>
    <p:sldId id="1107" r:id="rId47"/>
    <p:sldId id="1108" r:id="rId48"/>
    <p:sldId id="1124" r:id="rId49"/>
    <p:sldId id="1109" r:id="rId50"/>
    <p:sldId id="1110" r:id="rId51"/>
    <p:sldId id="1111" r:id="rId52"/>
    <p:sldId id="1113" r:id="rId53"/>
    <p:sldId id="1114" r:id="rId54"/>
    <p:sldId id="1115" r:id="rId55"/>
    <p:sldId id="1116" r:id="rId56"/>
    <p:sldId id="1117" r:id="rId57"/>
    <p:sldId id="1118" r:id="rId58"/>
    <p:sldId id="1119" r:id="rId59"/>
    <p:sldId id="1023" r:id="rId60"/>
    <p:sldId id="1121" r:id="rId61"/>
  </p:sldIdLst>
  <p:sldSz cx="9144000" cy="6858000" type="screen4x3"/>
  <p:notesSz cx="6858000" cy="9144000"/>
  <p:defaultTex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7890246-CE13-4A41-920F-2281A0EDE2D4}">
          <p14:sldIdLst>
            <p14:sldId id="351"/>
            <p14:sldId id="1074"/>
            <p14:sldId id="1075"/>
            <p14:sldId id="533"/>
            <p14:sldId id="646"/>
            <p14:sldId id="648"/>
            <p14:sldId id="647"/>
            <p14:sldId id="649"/>
            <p14:sldId id="650"/>
            <p14:sldId id="651"/>
            <p14:sldId id="652"/>
            <p14:sldId id="653"/>
            <p14:sldId id="654"/>
            <p14:sldId id="655"/>
            <p14:sldId id="656"/>
            <p14:sldId id="1076"/>
            <p14:sldId id="1079"/>
            <p14:sldId id="1080"/>
            <p14:sldId id="1081"/>
            <p14:sldId id="1082"/>
            <p14:sldId id="1123"/>
            <p14:sldId id="1122"/>
            <p14:sldId id="1083"/>
            <p14:sldId id="1084"/>
            <p14:sldId id="1085"/>
            <p14:sldId id="1086"/>
            <p14:sldId id="1087"/>
            <p14:sldId id="1088"/>
            <p14:sldId id="1089"/>
            <p14:sldId id="1090"/>
            <p14:sldId id="1091"/>
            <p14:sldId id="1092"/>
            <p14:sldId id="1094"/>
            <p14:sldId id="1095"/>
            <p14:sldId id="1096"/>
            <p14:sldId id="1097"/>
            <p14:sldId id="1098"/>
            <p14:sldId id="1099"/>
            <p14:sldId id="1100"/>
            <p14:sldId id="1101"/>
            <p14:sldId id="1102"/>
            <p14:sldId id="1103"/>
            <p14:sldId id="1104"/>
            <p14:sldId id="1105"/>
            <p14:sldId id="1106"/>
            <p14:sldId id="1107"/>
            <p14:sldId id="1108"/>
            <p14:sldId id="1124"/>
            <p14:sldId id="1109"/>
            <p14:sldId id="1110"/>
            <p14:sldId id="1111"/>
            <p14:sldId id="1113"/>
            <p14:sldId id="1114"/>
            <p14:sldId id="1115"/>
            <p14:sldId id="1116"/>
            <p14:sldId id="1117"/>
            <p14:sldId id="1118"/>
            <p14:sldId id="1119"/>
            <p14:sldId id="1023"/>
            <p14:sldId id="1121"/>
          </p14:sldIdLst>
        </p14:section>
      </p14:sectionLst>
    </p:ext>
    <p:ext uri="{EFAFB233-063F-42B5-8137-9DF3F51BA10A}">
      <p15:sldGuideLst xmlns:p15="http://schemas.microsoft.com/office/powerpoint/2012/main">
        <p15:guide id="1" orient="horz" pos="625" userDrawn="1">
          <p15:clr>
            <a:srgbClr val="A4A3A4"/>
          </p15:clr>
        </p15:guide>
        <p15:guide id="2" pos="43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73" autoAdjust="0"/>
  </p:normalViewPr>
  <p:slideViewPr>
    <p:cSldViewPr snapToGrid="0" snapToObjects="1">
      <p:cViewPr varScale="1">
        <p:scale>
          <a:sx n="97" d="100"/>
          <a:sy n="97" d="100"/>
        </p:scale>
        <p:origin x="2010" y="306"/>
      </p:cViewPr>
      <p:guideLst>
        <p:guide orient="horz" pos="625"/>
        <p:guide pos="4387"/>
      </p:guideLst>
    </p:cSldViewPr>
  </p:slideViewPr>
  <p:outlineViewPr>
    <p:cViewPr>
      <p:scale>
        <a:sx n="33" d="100"/>
        <a:sy n="33" d="100"/>
      </p:scale>
      <p:origin x="0" y="-13716"/>
    </p:cViewPr>
  </p:outlineViewPr>
  <p:notesTextViewPr>
    <p:cViewPr>
      <p:scale>
        <a:sx n="100" d="100"/>
        <a:sy n="100" d="100"/>
      </p:scale>
      <p:origin x="0" y="0"/>
    </p:cViewPr>
  </p:notesTextViewPr>
  <p:sorterViewPr>
    <p:cViewPr varScale="1">
      <p:scale>
        <a:sx n="1" d="1"/>
        <a:sy n="1" d="1"/>
      </p:scale>
      <p:origin x="0" y="-699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60755F-66BB-924E-BB7B-E983D5FDE998}" type="datetimeFigureOut">
              <a:rPr lang="en-US" smtClean="0"/>
              <a:pPr/>
              <a:t>5/27/2025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CB8BD-6655-9245-9BFC-F8D3FC4154A5}" type="slidenum">
              <a:rPr lang="en-US" smtClean="0"/>
              <a:pPr/>
              <a:t>‹#›</a:t>
            </a:fld>
            <a:endParaRPr lang="en-US"/>
          </a:p>
        </p:txBody>
      </p:sp>
    </p:spTree>
    <p:extLst>
      <p:ext uri="{BB962C8B-B14F-4D97-AF65-F5344CB8AC3E}">
        <p14:creationId xmlns:p14="http://schemas.microsoft.com/office/powerpoint/2010/main" val="1505988775"/>
      </p:ext>
    </p:extLst>
  </p:cSld>
  <p:clrMap bg1="lt1" tx1="dk1" bg2="lt2" tx2="dk2" accent1="accent1" accent2="accent2" accent3="accent3" accent4="accent4" accent5="accent5" accent6="accent6" hlink="hlink" folHlink="folHlink"/>
  <p:notesStyle>
    <a:lvl1pPr marL="0" algn="l" defTabSz="457127" rtl="0" eaLnBrk="1" latinLnBrk="0" hangingPunct="1">
      <a:defRPr sz="1208" kern="1200">
        <a:solidFill>
          <a:schemeClr val="tx1"/>
        </a:solidFill>
        <a:latin typeface="+mn-lt"/>
        <a:ea typeface="+mn-ea"/>
        <a:cs typeface="+mn-cs"/>
      </a:defRPr>
    </a:lvl1pPr>
    <a:lvl2pPr marL="457127" algn="l" defTabSz="457127" rtl="0" eaLnBrk="1" latinLnBrk="0" hangingPunct="1">
      <a:defRPr sz="1208" kern="1200">
        <a:solidFill>
          <a:schemeClr val="tx1"/>
        </a:solidFill>
        <a:latin typeface="+mn-lt"/>
        <a:ea typeface="+mn-ea"/>
        <a:cs typeface="+mn-cs"/>
      </a:defRPr>
    </a:lvl2pPr>
    <a:lvl3pPr marL="914254" algn="l" defTabSz="457127" rtl="0" eaLnBrk="1" latinLnBrk="0" hangingPunct="1">
      <a:defRPr sz="1208" kern="1200">
        <a:solidFill>
          <a:schemeClr val="tx1"/>
        </a:solidFill>
        <a:latin typeface="+mn-lt"/>
        <a:ea typeface="+mn-ea"/>
        <a:cs typeface="+mn-cs"/>
      </a:defRPr>
    </a:lvl3pPr>
    <a:lvl4pPr marL="1371381" algn="l" defTabSz="457127" rtl="0" eaLnBrk="1" latinLnBrk="0" hangingPunct="1">
      <a:defRPr sz="1208" kern="1200">
        <a:solidFill>
          <a:schemeClr val="tx1"/>
        </a:solidFill>
        <a:latin typeface="+mn-lt"/>
        <a:ea typeface="+mn-ea"/>
        <a:cs typeface="+mn-cs"/>
      </a:defRPr>
    </a:lvl4pPr>
    <a:lvl5pPr marL="1828507" algn="l" defTabSz="457127" rtl="0" eaLnBrk="1" latinLnBrk="0" hangingPunct="1">
      <a:defRPr sz="1208" kern="1200">
        <a:solidFill>
          <a:schemeClr val="tx1"/>
        </a:solidFill>
        <a:latin typeface="+mn-lt"/>
        <a:ea typeface="+mn-ea"/>
        <a:cs typeface="+mn-cs"/>
      </a:defRPr>
    </a:lvl5pPr>
    <a:lvl6pPr marL="2285634" algn="l" defTabSz="457127" rtl="0" eaLnBrk="1" latinLnBrk="0" hangingPunct="1">
      <a:defRPr sz="1208" kern="1200">
        <a:solidFill>
          <a:schemeClr val="tx1"/>
        </a:solidFill>
        <a:latin typeface="+mn-lt"/>
        <a:ea typeface="+mn-ea"/>
        <a:cs typeface="+mn-cs"/>
      </a:defRPr>
    </a:lvl6pPr>
    <a:lvl7pPr marL="2742761" algn="l" defTabSz="457127" rtl="0" eaLnBrk="1" latinLnBrk="0" hangingPunct="1">
      <a:defRPr sz="1208" kern="1200">
        <a:solidFill>
          <a:schemeClr val="tx1"/>
        </a:solidFill>
        <a:latin typeface="+mn-lt"/>
        <a:ea typeface="+mn-ea"/>
        <a:cs typeface="+mn-cs"/>
      </a:defRPr>
    </a:lvl7pPr>
    <a:lvl8pPr marL="3199888" algn="l" defTabSz="457127" rtl="0" eaLnBrk="1" latinLnBrk="0" hangingPunct="1">
      <a:defRPr sz="1208" kern="1200">
        <a:solidFill>
          <a:schemeClr val="tx1"/>
        </a:solidFill>
        <a:latin typeface="+mn-lt"/>
        <a:ea typeface="+mn-ea"/>
        <a:cs typeface="+mn-cs"/>
      </a:defRPr>
    </a:lvl8pPr>
    <a:lvl9pPr marL="3657015" algn="l" defTabSz="457127" rtl="0" eaLnBrk="1" latinLnBrk="0" hangingPunct="1">
      <a:defRPr sz="12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1</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092638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5CC65-31DC-53A6-F10A-CF8629DE022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38E6CD7-5C12-A2AE-D78C-9DB3BBEF49A8}"/>
              </a:ext>
            </a:extLst>
          </p:cNvPr>
          <p:cNvSpPr>
            <a:spLocks noGrp="1" noChangeArrowheads="1"/>
          </p:cNvSpPr>
          <p:nvPr>
            <p:ph type="sldNum" sz="quarter" idx="5"/>
          </p:nvPr>
        </p:nvSpPr>
        <p:spPr>
          <a:ln/>
        </p:spPr>
        <p:txBody>
          <a:bodyPr/>
          <a:lstStyle/>
          <a:p>
            <a:fld id="{CAD89092-3801-469F-B4EE-9D08AD4F9338}" type="slidenum">
              <a:rPr lang="en-US"/>
              <a:pPr/>
              <a:t>12</a:t>
            </a:fld>
            <a:endParaRPr lang="en-US"/>
          </a:p>
        </p:txBody>
      </p:sp>
      <p:sp>
        <p:nvSpPr>
          <p:cNvPr id="135170" name="Rectangle 2">
            <a:extLst>
              <a:ext uri="{FF2B5EF4-FFF2-40B4-BE49-F238E27FC236}">
                <a16:creationId xmlns:a16="http://schemas.microsoft.com/office/drawing/2014/main" id="{E4166B2E-95C8-B350-C1D1-5F5119DABC1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7C83DC45-2DC8-56F6-79A2-E828F5ECE595}"/>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555458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93A16-10B3-A6B6-EDE3-C40A850434C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187D72B-0734-5F9B-345D-B20DC1294578}"/>
              </a:ext>
            </a:extLst>
          </p:cNvPr>
          <p:cNvSpPr>
            <a:spLocks noGrp="1" noChangeArrowheads="1"/>
          </p:cNvSpPr>
          <p:nvPr>
            <p:ph type="sldNum" sz="quarter" idx="5"/>
          </p:nvPr>
        </p:nvSpPr>
        <p:spPr>
          <a:ln/>
        </p:spPr>
        <p:txBody>
          <a:bodyPr/>
          <a:lstStyle/>
          <a:p>
            <a:fld id="{CAD89092-3801-469F-B4EE-9D08AD4F9338}" type="slidenum">
              <a:rPr lang="en-US"/>
              <a:pPr/>
              <a:t>13</a:t>
            </a:fld>
            <a:endParaRPr lang="en-US"/>
          </a:p>
        </p:txBody>
      </p:sp>
      <p:sp>
        <p:nvSpPr>
          <p:cNvPr id="135170" name="Rectangle 2">
            <a:extLst>
              <a:ext uri="{FF2B5EF4-FFF2-40B4-BE49-F238E27FC236}">
                <a16:creationId xmlns:a16="http://schemas.microsoft.com/office/drawing/2014/main" id="{17E4392E-FEFE-5E7E-490B-039BCC5612D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9AFDFF3-9CB8-27A0-58AF-94F419E8694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793810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764AB-6F4C-B173-3425-D6BDD81DB9C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B40D6CA-75B5-F8C6-6ECE-390B8C10D182}"/>
              </a:ext>
            </a:extLst>
          </p:cNvPr>
          <p:cNvSpPr>
            <a:spLocks noGrp="1" noChangeArrowheads="1"/>
          </p:cNvSpPr>
          <p:nvPr>
            <p:ph type="sldNum" sz="quarter" idx="5"/>
          </p:nvPr>
        </p:nvSpPr>
        <p:spPr>
          <a:ln/>
        </p:spPr>
        <p:txBody>
          <a:bodyPr/>
          <a:lstStyle/>
          <a:p>
            <a:fld id="{CAD89092-3801-469F-B4EE-9D08AD4F9338}" type="slidenum">
              <a:rPr lang="en-US"/>
              <a:pPr/>
              <a:t>14</a:t>
            </a:fld>
            <a:endParaRPr lang="en-US"/>
          </a:p>
        </p:txBody>
      </p:sp>
      <p:sp>
        <p:nvSpPr>
          <p:cNvPr id="135170" name="Rectangle 2">
            <a:extLst>
              <a:ext uri="{FF2B5EF4-FFF2-40B4-BE49-F238E27FC236}">
                <a16:creationId xmlns:a16="http://schemas.microsoft.com/office/drawing/2014/main" id="{180460B4-8753-13EA-D65B-40095C7FE16B}"/>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A2AE8ED-BD7F-2922-D7BD-A0A2085DB489}"/>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115972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95B89-0702-240C-0714-63CF8249FD9B}"/>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8655EC2-C621-61AA-0C86-0ECE53C5C357}"/>
              </a:ext>
            </a:extLst>
          </p:cNvPr>
          <p:cNvSpPr>
            <a:spLocks noGrp="1" noChangeArrowheads="1"/>
          </p:cNvSpPr>
          <p:nvPr>
            <p:ph type="sldNum" sz="quarter" idx="5"/>
          </p:nvPr>
        </p:nvSpPr>
        <p:spPr>
          <a:ln/>
        </p:spPr>
        <p:txBody>
          <a:bodyPr/>
          <a:lstStyle/>
          <a:p>
            <a:fld id="{CAD89092-3801-469F-B4EE-9D08AD4F9338}" type="slidenum">
              <a:rPr lang="en-US"/>
              <a:pPr/>
              <a:t>15</a:t>
            </a:fld>
            <a:endParaRPr lang="en-US"/>
          </a:p>
        </p:txBody>
      </p:sp>
      <p:sp>
        <p:nvSpPr>
          <p:cNvPr id="135170" name="Rectangle 2">
            <a:extLst>
              <a:ext uri="{FF2B5EF4-FFF2-40B4-BE49-F238E27FC236}">
                <a16:creationId xmlns:a16="http://schemas.microsoft.com/office/drawing/2014/main" id="{E7B8F94C-471A-5F85-662F-EBF14E73A2F6}"/>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6942A80A-6F1C-1209-77E4-278D6DBBA581}"/>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48254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2BEA4-B7C0-C503-A5C2-AEEDD77634A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437FB50-1B4C-24C6-027D-63728D20054C}"/>
              </a:ext>
            </a:extLst>
          </p:cNvPr>
          <p:cNvSpPr>
            <a:spLocks noGrp="1" noChangeArrowheads="1"/>
          </p:cNvSpPr>
          <p:nvPr>
            <p:ph type="sldNum" sz="quarter" idx="5"/>
          </p:nvPr>
        </p:nvSpPr>
        <p:spPr>
          <a:ln/>
        </p:spPr>
        <p:txBody>
          <a:bodyPr/>
          <a:lstStyle/>
          <a:p>
            <a:fld id="{CAD89092-3801-469F-B4EE-9D08AD4F9338}" type="slidenum">
              <a:rPr lang="en-US"/>
              <a:pPr/>
              <a:t>16</a:t>
            </a:fld>
            <a:endParaRPr lang="en-US"/>
          </a:p>
        </p:txBody>
      </p:sp>
      <p:sp>
        <p:nvSpPr>
          <p:cNvPr id="135170" name="Rectangle 2">
            <a:extLst>
              <a:ext uri="{FF2B5EF4-FFF2-40B4-BE49-F238E27FC236}">
                <a16:creationId xmlns:a16="http://schemas.microsoft.com/office/drawing/2014/main" id="{01B5F5C7-C449-10F3-55D3-A306C7EE82F2}"/>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9423BEBE-F12A-98CC-E059-5E07BD3F9297}"/>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941641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9BE9F-FE2A-D609-F7E1-B17C4433295B}"/>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7A4219D-D999-65E4-5D07-CA6AA9694360}"/>
              </a:ext>
            </a:extLst>
          </p:cNvPr>
          <p:cNvSpPr>
            <a:spLocks noGrp="1" noChangeArrowheads="1"/>
          </p:cNvSpPr>
          <p:nvPr>
            <p:ph type="sldNum" sz="quarter" idx="5"/>
          </p:nvPr>
        </p:nvSpPr>
        <p:spPr>
          <a:ln/>
        </p:spPr>
        <p:txBody>
          <a:bodyPr/>
          <a:lstStyle/>
          <a:p>
            <a:fld id="{CAD89092-3801-469F-B4EE-9D08AD4F9338}" type="slidenum">
              <a:rPr lang="en-US"/>
              <a:pPr/>
              <a:t>17</a:t>
            </a:fld>
            <a:endParaRPr lang="en-US"/>
          </a:p>
        </p:txBody>
      </p:sp>
      <p:sp>
        <p:nvSpPr>
          <p:cNvPr id="135170" name="Rectangle 2">
            <a:extLst>
              <a:ext uri="{FF2B5EF4-FFF2-40B4-BE49-F238E27FC236}">
                <a16:creationId xmlns:a16="http://schemas.microsoft.com/office/drawing/2014/main" id="{40BA9111-0B29-1540-28D3-0D58E4E4D85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DBBF5874-34E9-08C5-2AC2-49ADF930D4B0}"/>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139990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59F0F-B2BD-246A-FA46-6F3F4A4DCB27}"/>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D08B0054-E996-BB46-887A-C4D2D27A90C8}"/>
              </a:ext>
            </a:extLst>
          </p:cNvPr>
          <p:cNvSpPr>
            <a:spLocks noGrp="1" noChangeArrowheads="1"/>
          </p:cNvSpPr>
          <p:nvPr>
            <p:ph type="sldNum" sz="quarter" idx="5"/>
          </p:nvPr>
        </p:nvSpPr>
        <p:spPr>
          <a:ln/>
        </p:spPr>
        <p:txBody>
          <a:bodyPr/>
          <a:lstStyle/>
          <a:p>
            <a:fld id="{CAD89092-3801-469F-B4EE-9D08AD4F9338}" type="slidenum">
              <a:rPr lang="en-US"/>
              <a:pPr/>
              <a:t>18</a:t>
            </a:fld>
            <a:endParaRPr lang="en-US"/>
          </a:p>
        </p:txBody>
      </p:sp>
      <p:sp>
        <p:nvSpPr>
          <p:cNvPr id="135170" name="Rectangle 2">
            <a:extLst>
              <a:ext uri="{FF2B5EF4-FFF2-40B4-BE49-F238E27FC236}">
                <a16:creationId xmlns:a16="http://schemas.microsoft.com/office/drawing/2014/main" id="{EC5FE6D1-F018-EBF1-4036-1FF6C88707D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F8ED737-B4DA-4528-1FDF-BE582A94A127}"/>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76093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C9F411-8936-AB3C-CFB7-F7D1AA18A10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1B96A82-5AB7-5C6A-E61C-39C86A643610}"/>
              </a:ext>
            </a:extLst>
          </p:cNvPr>
          <p:cNvSpPr>
            <a:spLocks noGrp="1" noChangeArrowheads="1"/>
          </p:cNvSpPr>
          <p:nvPr>
            <p:ph type="sldNum" sz="quarter" idx="5"/>
          </p:nvPr>
        </p:nvSpPr>
        <p:spPr>
          <a:ln/>
        </p:spPr>
        <p:txBody>
          <a:bodyPr/>
          <a:lstStyle/>
          <a:p>
            <a:fld id="{CAD89092-3801-469F-B4EE-9D08AD4F9338}" type="slidenum">
              <a:rPr lang="en-US"/>
              <a:pPr/>
              <a:t>19</a:t>
            </a:fld>
            <a:endParaRPr lang="en-US"/>
          </a:p>
        </p:txBody>
      </p:sp>
      <p:sp>
        <p:nvSpPr>
          <p:cNvPr id="135170" name="Rectangle 2">
            <a:extLst>
              <a:ext uri="{FF2B5EF4-FFF2-40B4-BE49-F238E27FC236}">
                <a16:creationId xmlns:a16="http://schemas.microsoft.com/office/drawing/2014/main" id="{A1F8F7D6-C493-B531-AD25-250ED2E7224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0A78945B-5D01-B8BE-EFF2-29DE9470DD54}"/>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0114061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6BC374-A51F-0686-CC78-D789F6498DBB}"/>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E2D2BA8-6A37-90F5-9DC3-D3EB4F59A35C}"/>
              </a:ext>
            </a:extLst>
          </p:cNvPr>
          <p:cNvSpPr>
            <a:spLocks noGrp="1" noChangeArrowheads="1"/>
          </p:cNvSpPr>
          <p:nvPr>
            <p:ph type="sldNum" sz="quarter" idx="5"/>
          </p:nvPr>
        </p:nvSpPr>
        <p:spPr>
          <a:ln/>
        </p:spPr>
        <p:txBody>
          <a:bodyPr/>
          <a:lstStyle/>
          <a:p>
            <a:fld id="{CAD89092-3801-469F-B4EE-9D08AD4F9338}" type="slidenum">
              <a:rPr lang="en-US"/>
              <a:pPr/>
              <a:t>20</a:t>
            </a:fld>
            <a:endParaRPr lang="en-US"/>
          </a:p>
        </p:txBody>
      </p:sp>
      <p:sp>
        <p:nvSpPr>
          <p:cNvPr id="135170" name="Rectangle 2">
            <a:extLst>
              <a:ext uri="{FF2B5EF4-FFF2-40B4-BE49-F238E27FC236}">
                <a16:creationId xmlns:a16="http://schemas.microsoft.com/office/drawing/2014/main" id="{524FC7CC-6FBD-A304-25A3-4A1C27DB634D}"/>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1D17C9EF-AA9F-C47C-35A6-27DBE2914ADA}"/>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412408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A94AC-22C5-E7D9-B25D-BAAA603E933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34F30C6-76E5-FB42-7CB2-524CEF2C91CA}"/>
              </a:ext>
            </a:extLst>
          </p:cNvPr>
          <p:cNvSpPr>
            <a:spLocks noGrp="1" noChangeArrowheads="1"/>
          </p:cNvSpPr>
          <p:nvPr>
            <p:ph type="sldNum" sz="quarter" idx="5"/>
          </p:nvPr>
        </p:nvSpPr>
        <p:spPr>
          <a:ln/>
        </p:spPr>
        <p:txBody>
          <a:bodyPr/>
          <a:lstStyle/>
          <a:p>
            <a:fld id="{CAD89092-3801-469F-B4EE-9D08AD4F9338}" type="slidenum">
              <a:rPr lang="en-US"/>
              <a:pPr/>
              <a:t>21</a:t>
            </a:fld>
            <a:endParaRPr lang="en-US"/>
          </a:p>
        </p:txBody>
      </p:sp>
      <p:sp>
        <p:nvSpPr>
          <p:cNvPr id="135170" name="Rectangle 2">
            <a:extLst>
              <a:ext uri="{FF2B5EF4-FFF2-40B4-BE49-F238E27FC236}">
                <a16:creationId xmlns:a16="http://schemas.microsoft.com/office/drawing/2014/main" id="{C187CF4F-A3E6-2E15-1CA6-8F745D71C423}"/>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F587B2D-6995-2299-0CFE-007B047DE139}"/>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14764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D89092-3801-469F-B4EE-9D08AD4F9338}" type="slidenum">
              <a:rPr lang="en-US"/>
              <a:pPr/>
              <a:t>4</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670688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87BF8-6E9E-1697-6D6B-BB97C255060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E2D254C-5A54-1F15-221F-4D5593E848D2}"/>
              </a:ext>
            </a:extLst>
          </p:cNvPr>
          <p:cNvSpPr>
            <a:spLocks noGrp="1" noChangeArrowheads="1"/>
          </p:cNvSpPr>
          <p:nvPr>
            <p:ph type="sldNum" sz="quarter" idx="5"/>
          </p:nvPr>
        </p:nvSpPr>
        <p:spPr>
          <a:ln/>
        </p:spPr>
        <p:txBody>
          <a:bodyPr/>
          <a:lstStyle/>
          <a:p>
            <a:fld id="{CAD89092-3801-469F-B4EE-9D08AD4F9338}" type="slidenum">
              <a:rPr lang="en-US"/>
              <a:pPr/>
              <a:t>22</a:t>
            </a:fld>
            <a:endParaRPr lang="en-US"/>
          </a:p>
        </p:txBody>
      </p:sp>
      <p:sp>
        <p:nvSpPr>
          <p:cNvPr id="135170" name="Rectangle 2">
            <a:extLst>
              <a:ext uri="{FF2B5EF4-FFF2-40B4-BE49-F238E27FC236}">
                <a16:creationId xmlns:a16="http://schemas.microsoft.com/office/drawing/2014/main" id="{EBAF2618-4B82-8B7B-3982-21598AA4C7CD}"/>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611764E-9E52-E9EC-F867-5E66CD8F024D}"/>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239289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A1231-7CE0-2014-9735-6F21C024FD1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4F26D50-4A56-4D78-E970-D29B9DC04686}"/>
              </a:ext>
            </a:extLst>
          </p:cNvPr>
          <p:cNvSpPr>
            <a:spLocks noGrp="1" noChangeArrowheads="1"/>
          </p:cNvSpPr>
          <p:nvPr>
            <p:ph type="sldNum" sz="quarter" idx="5"/>
          </p:nvPr>
        </p:nvSpPr>
        <p:spPr>
          <a:ln/>
        </p:spPr>
        <p:txBody>
          <a:bodyPr/>
          <a:lstStyle/>
          <a:p>
            <a:fld id="{CAD89092-3801-469F-B4EE-9D08AD4F9338}" type="slidenum">
              <a:rPr lang="en-US"/>
              <a:pPr/>
              <a:t>23</a:t>
            </a:fld>
            <a:endParaRPr lang="en-US"/>
          </a:p>
        </p:txBody>
      </p:sp>
      <p:sp>
        <p:nvSpPr>
          <p:cNvPr id="135170" name="Rectangle 2">
            <a:extLst>
              <a:ext uri="{FF2B5EF4-FFF2-40B4-BE49-F238E27FC236}">
                <a16:creationId xmlns:a16="http://schemas.microsoft.com/office/drawing/2014/main" id="{12C2CFF6-F56A-8A4F-4FA3-3FEC72ECB38D}"/>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57F05FEB-24B6-2349-6695-F52AAF04A730}"/>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338895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379C5-CAA6-069B-7E2F-FDD36A44CDE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C6CBBE3-6DB4-FEB5-9279-8B383E00FC67}"/>
              </a:ext>
            </a:extLst>
          </p:cNvPr>
          <p:cNvSpPr>
            <a:spLocks noGrp="1" noChangeArrowheads="1"/>
          </p:cNvSpPr>
          <p:nvPr>
            <p:ph type="sldNum" sz="quarter" idx="5"/>
          </p:nvPr>
        </p:nvSpPr>
        <p:spPr>
          <a:ln/>
        </p:spPr>
        <p:txBody>
          <a:bodyPr/>
          <a:lstStyle/>
          <a:p>
            <a:fld id="{CAD89092-3801-469F-B4EE-9D08AD4F9338}" type="slidenum">
              <a:rPr lang="en-US"/>
              <a:pPr/>
              <a:t>24</a:t>
            </a:fld>
            <a:endParaRPr lang="en-US"/>
          </a:p>
        </p:txBody>
      </p:sp>
      <p:sp>
        <p:nvSpPr>
          <p:cNvPr id="135170" name="Rectangle 2">
            <a:extLst>
              <a:ext uri="{FF2B5EF4-FFF2-40B4-BE49-F238E27FC236}">
                <a16:creationId xmlns:a16="http://schemas.microsoft.com/office/drawing/2014/main" id="{A0AD48FD-7CEE-C130-4666-FA3EC5CEEE7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3E081FA6-1314-CA5A-079A-21F3FD7549E6}"/>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9915948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B3112-C5B8-C504-0D94-C6AD74DF5AD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C46F7141-B802-2CBC-5CBE-736AAE92FA98}"/>
              </a:ext>
            </a:extLst>
          </p:cNvPr>
          <p:cNvSpPr>
            <a:spLocks noGrp="1" noChangeArrowheads="1"/>
          </p:cNvSpPr>
          <p:nvPr>
            <p:ph type="sldNum" sz="quarter" idx="5"/>
          </p:nvPr>
        </p:nvSpPr>
        <p:spPr>
          <a:ln/>
        </p:spPr>
        <p:txBody>
          <a:bodyPr/>
          <a:lstStyle/>
          <a:p>
            <a:fld id="{CAD89092-3801-469F-B4EE-9D08AD4F9338}" type="slidenum">
              <a:rPr lang="en-US"/>
              <a:pPr/>
              <a:t>25</a:t>
            </a:fld>
            <a:endParaRPr lang="en-US"/>
          </a:p>
        </p:txBody>
      </p:sp>
      <p:sp>
        <p:nvSpPr>
          <p:cNvPr id="135170" name="Rectangle 2">
            <a:extLst>
              <a:ext uri="{FF2B5EF4-FFF2-40B4-BE49-F238E27FC236}">
                <a16:creationId xmlns:a16="http://schemas.microsoft.com/office/drawing/2014/main" id="{CEC77042-2A34-D5E5-E2B8-1E6109C7909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CD5E86D4-BDC7-F6AC-B467-99CFDD5483EA}"/>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362046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A983F5-3C2F-D260-1BD3-2C769D3AADA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4845DC2-81DA-1943-9CE0-AD49786E8370}"/>
              </a:ext>
            </a:extLst>
          </p:cNvPr>
          <p:cNvSpPr>
            <a:spLocks noGrp="1" noChangeArrowheads="1"/>
          </p:cNvSpPr>
          <p:nvPr>
            <p:ph type="sldNum" sz="quarter" idx="5"/>
          </p:nvPr>
        </p:nvSpPr>
        <p:spPr>
          <a:ln/>
        </p:spPr>
        <p:txBody>
          <a:bodyPr/>
          <a:lstStyle/>
          <a:p>
            <a:fld id="{CAD89092-3801-469F-B4EE-9D08AD4F9338}" type="slidenum">
              <a:rPr lang="en-US"/>
              <a:pPr/>
              <a:t>26</a:t>
            </a:fld>
            <a:endParaRPr lang="en-US"/>
          </a:p>
        </p:txBody>
      </p:sp>
      <p:sp>
        <p:nvSpPr>
          <p:cNvPr id="135170" name="Rectangle 2">
            <a:extLst>
              <a:ext uri="{FF2B5EF4-FFF2-40B4-BE49-F238E27FC236}">
                <a16:creationId xmlns:a16="http://schemas.microsoft.com/office/drawing/2014/main" id="{28FBF052-6DB2-B30D-5C98-E57680540213}"/>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7847CEF2-1579-D827-7B79-CFCA1E91FD75}"/>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831165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E31DC-D019-848A-4E07-CFF74263A81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5F58C54A-06C3-6FFB-8FBA-19430197100F}"/>
              </a:ext>
            </a:extLst>
          </p:cNvPr>
          <p:cNvSpPr>
            <a:spLocks noGrp="1" noChangeArrowheads="1"/>
          </p:cNvSpPr>
          <p:nvPr>
            <p:ph type="sldNum" sz="quarter" idx="5"/>
          </p:nvPr>
        </p:nvSpPr>
        <p:spPr>
          <a:ln/>
        </p:spPr>
        <p:txBody>
          <a:bodyPr/>
          <a:lstStyle/>
          <a:p>
            <a:fld id="{CAD89092-3801-469F-B4EE-9D08AD4F9338}" type="slidenum">
              <a:rPr lang="en-US"/>
              <a:pPr/>
              <a:t>27</a:t>
            </a:fld>
            <a:endParaRPr lang="en-US"/>
          </a:p>
        </p:txBody>
      </p:sp>
      <p:sp>
        <p:nvSpPr>
          <p:cNvPr id="135170" name="Rectangle 2">
            <a:extLst>
              <a:ext uri="{FF2B5EF4-FFF2-40B4-BE49-F238E27FC236}">
                <a16:creationId xmlns:a16="http://schemas.microsoft.com/office/drawing/2014/main" id="{4C6EDFB4-616E-BBD9-591A-0489AF097F69}"/>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777E0590-C98D-3DE9-E208-E41FE942D69D}"/>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8092382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6EEA9-C236-EEAF-EE5E-FE1E21ED8CE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DC7A0285-65D1-43A4-4978-6605D0275B74}"/>
              </a:ext>
            </a:extLst>
          </p:cNvPr>
          <p:cNvSpPr>
            <a:spLocks noGrp="1" noChangeArrowheads="1"/>
          </p:cNvSpPr>
          <p:nvPr>
            <p:ph type="sldNum" sz="quarter" idx="5"/>
          </p:nvPr>
        </p:nvSpPr>
        <p:spPr>
          <a:ln/>
        </p:spPr>
        <p:txBody>
          <a:bodyPr/>
          <a:lstStyle/>
          <a:p>
            <a:fld id="{CAD89092-3801-469F-B4EE-9D08AD4F9338}" type="slidenum">
              <a:rPr lang="en-US"/>
              <a:pPr/>
              <a:t>28</a:t>
            </a:fld>
            <a:endParaRPr lang="en-US"/>
          </a:p>
        </p:txBody>
      </p:sp>
      <p:sp>
        <p:nvSpPr>
          <p:cNvPr id="135170" name="Rectangle 2">
            <a:extLst>
              <a:ext uri="{FF2B5EF4-FFF2-40B4-BE49-F238E27FC236}">
                <a16:creationId xmlns:a16="http://schemas.microsoft.com/office/drawing/2014/main" id="{F304FBA5-7A19-58EC-B39B-EF2628565298}"/>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9329996-2EC7-5DEA-8846-EC7972B01D3E}"/>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3001585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9A642-88A7-5CD3-58A7-E1ECD56334C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602249C-5073-74AC-468C-E05E5AF41C67}"/>
              </a:ext>
            </a:extLst>
          </p:cNvPr>
          <p:cNvSpPr>
            <a:spLocks noGrp="1" noChangeArrowheads="1"/>
          </p:cNvSpPr>
          <p:nvPr>
            <p:ph type="sldNum" sz="quarter" idx="5"/>
          </p:nvPr>
        </p:nvSpPr>
        <p:spPr>
          <a:ln/>
        </p:spPr>
        <p:txBody>
          <a:bodyPr/>
          <a:lstStyle/>
          <a:p>
            <a:fld id="{CAD89092-3801-469F-B4EE-9D08AD4F9338}" type="slidenum">
              <a:rPr lang="en-US"/>
              <a:pPr/>
              <a:t>29</a:t>
            </a:fld>
            <a:endParaRPr lang="en-US"/>
          </a:p>
        </p:txBody>
      </p:sp>
      <p:sp>
        <p:nvSpPr>
          <p:cNvPr id="135170" name="Rectangle 2">
            <a:extLst>
              <a:ext uri="{FF2B5EF4-FFF2-40B4-BE49-F238E27FC236}">
                <a16:creationId xmlns:a16="http://schemas.microsoft.com/office/drawing/2014/main" id="{FE6362F9-E529-09FE-22E4-194DB39322B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C8A1C484-E848-E931-CE62-DECC301A135F}"/>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9896923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9B40A-B337-A531-68FB-EC585F6B1413}"/>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6399721A-E95E-CABE-F289-FF8C11C2FAB5}"/>
              </a:ext>
            </a:extLst>
          </p:cNvPr>
          <p:cNvSpPr>
            <a:spLocks noGrp="1" noChangeArrowheads="1"/>
          </p:cNvSpPr>
          <p:nvPr>
            <p:ph type="sldNum" sz="quarter" idx="5"/>
          </p:nvPr>
        </p:nvSpPr>
        <p:spPr>
          <a:ln/>
        </p:spPr>
        <p:txBody>
          <a:bodyPr/>
          <a:lstStyle/>
          <a:p>
            <a:fld id="{CAD89092-3801-469F-B4EE-9D08AD4F9338}" type="slidenum">
              <a:rPr lang="en-US"/>
              <a:pPr/>
              <a:t>30</a:t>
            </a:fld>
            <a:endParaRPr lang="en-US"/>
          </a:p>
        </p:txBody>
      </p:sp>
      <p:sp>
        <p:nvSpPr>
          <p:cNvPr id="135170" name="Rectangle 2">
            <a:extLst>
              <a:ext uri="{FF2B5EF4-FFF2-40B4-BE49-F238E27FC236}">
                <a16:creationId xmlns:a16="http://schemas.microsoft.com/office/drawing/2014/main" id="{F64CF262-9344-AA40-8884-B5B2EB5F50F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667043AA-180C-0A9B-1CBD-97099DD6940C}"/>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0340120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8E7DB-69F6-8707-59D4-08DF209FB243}"/>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363E4E2-E00C-6EB6-6F55-13C88F32ABBD}"/>
              </a:ext>
            </a:extLst>
          </p:cNvPr>
          <p:cNvSpPr>
            <a:spLocks noGrp="1" noChangeArrowheads="1"/>
          </p:cNvSpPr>
          <p:nvPr>
            <p:ph type="sldNum" sz="quarter" idx="5"/>
          </p:nvPr>
        </p:nvSpPr>
        <p:spPr>
          <a:ln/>
        </p:spPr>
        <p:txBody>
          <a:bodyPr/>
          <a:lstStyle/>
          <a:p>
            <a:fld id="{CAD89092-3801-469F-B4EE-9D08AD4F9338}" type="slidenum">
              <a:rPr lang="en-US"/>
              <a:pPr/>
              <a:t>31</a:t>
            </a:fld>
            <a:endParaRPr lang="en-US"/>
          </a:p>
        </p:txBody>
      </p:sp>
      <p:sp>
        <p:nvSpPr>
          <p:cNvPr id="135170" name="Rectangle 2">
            <a:extLst>
              <a:ext uri="{FF2B5EF4-FFF2-40B4-BE49-F238E27FC236}">
                <a16:creationId xmlns:a16="http://schemas.microsoft.com/office/drawing/2014/main" id="{2F888884-22F5-A290-78C8-F2E4EAC35639}"/>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0119681F-2F60-C93E-8214-DB8A49571A62}"/>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161124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A924D-5C60-B2D6-5E70-632FB94CAEF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1032893-9B11-8606-0719-8D64F60B875C}"/>
              </a:ext>
            </a:extLst>
          </p:cNvPr>
          <p:cNvSpPr>
            <a:spLocks noGrp="1" noChangeArrowheads="1"/>
          </p:cNvSpPr>
          <p:nvPr>
            <p:ph type="sldNum" sz="quarter" idx="5"/>
          </p:nvPr>
        </p:nvSpPr>
        <p:spPr>
          <a:ln/>
        </p:spPr>
        <p:txBody>
          <a:bodyPr/>
          <a:lstStyle/>
          <a:p>
            <a:fld id="{CAD89092-3801-469F-B4EE-9D08AD4F9338}" type="slidenum">
              <a:rPr lang="en-US"/>
              <a:pPr/>
              <a:t>5</a:t>
            </a:fld>
            <a:endParaRPr lang="en-US"/>
          </a:p>
        </p:txBody>
      </p:sp>
      <p:sp>
        <p:nvSpPr>
          <p:cNvPr id="135170" name="Rectangle 2">
            <a:extLst>
              <a:ext uri="{FF2B5EF4-FFF2-40B4-BE49-F238E27FC236}">
                <a16:creationId xmlns:a16="http://schemas.microsoft.com/office/drawing/2014/main" id="{ABFF87BB-8044-BBF9-A4DA-AB3EE5264B44}"/>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EFB20057-0233-BC76-DF31-0B61B8E90E17}"/>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0815392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4EB2F3-D640-D2C5-E611-C14FF82F99F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CD1137B-95F2-5AB4-7BB1-C30223569758}"/>
              </a:ext>
            </a:extLst>
          </p:cNvPr>
          <p:cNvSpPr>
            <a:spLocks noGrp="1" noChangeArrowheads="1"/>
          </p:cNvSpPr>
          <p:nvPr>
            <p:ph type="sldNum" sz="quarter" idx="5"/>
          </p:nvPr>
        </p:nvSpPr>
        <p:spPr>
          <a:ln/>
        </p:spPr>
        <p:txBody>
          <a:bodyPr/>
          <a:lstStyle/>
          <a:p>
            <a:fld id="{CAD89092-3801-469F-B4EE-9D08AD4F9338}" type="slidenum">
              <a:rPr lang="en-US"/>
              <a:pPr/>
              <a:t>32</a:t>
            </a:fld>
            <a:endParaRPr lang="en-US"/>
          </a:p>
        </p:txBody>
      </p:sp>
      <p:sp>
        <p:nvSpPr>
          <p:cNvPr id="135170" name="Rectangle 2">
            <a:extLst>
              <a:ext uri="{FF2B5EF4-FFF2-40B4-BE49-F238E27FC236}">
                <a16:creationId xmlns:a16="http://schemas.microsoft.com/office/drawing/2014/main" id="{2ACD0AF7-73B9-EFD6-F073-3C02485CF45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8FB2138B-4FAD-12AA-56C1-CEC5A5DFE45A}"/>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1589924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D31AB-22BC-7F43-032C-5B77828B2DB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04F2ECF-AB80-39AF-CC44-F7BFB8DB5CA7}"/>
              </a:ext>
            </a:extLst>
          </p:cNvPr>
          <p:cNvSpPr>
            <a:spLocks noGrp="1" noChangeArrowheads="1"/>
          </p:cNvSpPr>
          <p:nvPr>
            <p:ph type="sldNum" sz="quarter" idx="5"/>
          </p:nvPr>
        </p:nvSpPr>
        <p:spPr>
          <a:ln/>
        </p:spPr>
        <p:txBody>
          <a:bodyPr/>
          <a:lstStyle/>
          <a:p>
            <a:fld id="{CAD89092-3801-469F-B4EE-9D08AD4F9338}" type="slidenum">
              <a:rPr lang="en-US"/>
              <a:pPr/>
              <a:t>33</a:t>
            </a:fld>
            <a:endParaRPr lang="en-US"/>
          </a:p>
        </p:txBody>
      </p:sp>
      <p:sp>
        <p:nvSpPr>
          <p:cNvPr id="135170" name="Rectangle 2">
            <a:extLst>
              <a:ext uri="{FF2B5EF4-FFF2-40B4-BE49-F238E27FC236}">
                <a16:creationId xmlns:a16="http://schemas.microsoft.com/office/drawing/2014/main" id="{C684AB0B-A850-A692-3B26-3205A0BF5214}"/>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AE4E82EE-4895-8065-C08F-9A672EF45C42}"/>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4455123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868CA-E583-22F9-FE0F-AC6507A180F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799F992-F888-FF3E-D4D3-7677FA02009B}"/>
              </a:ext>
            </a:extLst>
          </p:cNvPr>
          <p:cNvSpPr>
            <a:spLocks noGrp="1" noChangeArrowheads="1"/>
          </p:cNvSpPr>
          <p:nvPr>
            <p:ph type="sldNum" sz="quarter" idx="5"/>
          </p:nvPr>
        </p:nvSpPr>
        <p:spPr>
          <a:ln/>
        </p:spPr>
        <p:txBody>
          <a:bodyPr/>
          <a:lstStyle/>
          <a:p>
            <a:fld id="{CAD89092-3801-469F-B4EE-9D08AD4F9338}" type="slidenum">
              <a:rPr lang="en-US"/>
              <a:pPr/>
              <a:t>34</a:t>
            </a:fld>
            <a:endParaRPr lang="en-US"/>
          </a:p>
        </p:txBody>
      </p:sp>
      <p:sp>
        <p:nvSpPr>
          <p:cNvPr id="135170" name="Rectangle 2">
            <a:extLst>
              <a:ext uri="{FF2B5EF4-FFF2-40B4-BE49-F238E27FC236}">
                <a16:creationId xmlns:a16="http://schemas.microsoft.com/office/drawing/2014/main" id="{2F3DED9B-36DE-940F-E449-D87C086C9A9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EE31D97E-701E-0666-E9BC-F2DEEDE61D9C}"/>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2815999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56AD9-9089-B42B-5630-825A0F57FEE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4FE2B95-E7CD-F843-27D8-018AC1CAEB00}"/>
              </a:ext>
            </a:extLst>
          </p:cNvPr>
          <p:cNvSpPr>
            <a:spLocks noGrp="1" noChangeArrowheads="1"/>
          </p:cNvSpPr>
          <p:nvPr>
            <p:ph type="sldNum" sz="quarter" idx="5"/>
          </p:nvPr>
        </p:nvSpPr>
        <p:spPr>
          <a:ln/>
        </p:spPr>
        <p:txBody>
          <a:bodyPr/>
          <a:lstStyle/>
          <a:p>
            <a:fld id="{CAD89092-3801-469F-B4EE-9D08AD4F9338}" type="slidenum">
              <a:rPr lang="en-US"/>
              <a:pPr/>
              <a:t>35</a:t>
            </a:fld>
            <a:endParaRPr lang="en-US"/>
          </a:p>
        </p:txBody>
      </p:sp>
      <p:sp>
        <p:nvSpPr>
          <p:cNvPr id="135170" name="Rectangle 2">
            <a:extLst>
              <a:ext uri="{FF2B5EF4-FFF2-40B4-BE49-F238E27FC236}">
                <a16:creationId xmlns:a16="http://schemas.microsoft.com/office/drawing/2014/main" id="{B83EA3FD-B644-20BF-2A07-48963C3DC67A}"/>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46045A0B-0EB3-7726-B595-C5BF83660917}"/>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150775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C4B7B-EA4A-AFDB-E816-91409CE957C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452C883-AC88-8C06-F29F-022C416C6B89}"/>
              </a:ext>
            </a:extLst>
          </p:cNvPr>
          <p:cNvSpPr>
            <a:spLocks noGrp="1" noChangeArrowheads="1"/>
          </p:cNvSpPr>
          <p:nvPr>
            <p:ph type="sldNum" sz="quarter" idx="5"/>
          </p:nvPr>
        </p:nvSpPr>
        <p:spPr>
          <a:ln/>
        </p:spPr>
        <p:txBody>
          <a:bodyPr/>
          <a:lstStyle/>
          <a:p>
            <a:fld id="{CAD89092-3801-469F-B4EE-9D08AD4F9338}" type="slidenum">
              <a:rPr lang="en-US"/>
              <a:pPr/>
              <a:t>36</a:t>
            </a:fld>
            <a:endParaRPr lang="en-US"/>
          </a:p>
        </p:txBody>
      </p:sp>
      <p:sp>
        <p:nvSpPr>
          <p:cNvPr id="135170" name="Rectangle 2">
            <a:extLst>
              <a:ext uri="{FF2B5EF4-FFF2-40B4-BE49-F238E27FC236}">
                <a16:creationId xmlns:a16="http://schemas.microsoft.com/office/drawing/2014/main" id="{747281AC-B1C3-F7DA-C07C-0DA5C59B00D6}"/>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2F3C3AE0-B0A2-3A78-1BD6-895221CBB4E4}"/>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5448605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A7864-0BAF-401E-8E30-A149AD687F7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5BC5CE3F-A2AA-483E-AA67-2947ED23F965}"/>
              </a:ext>
            </a:extLst>
          </p:cNvPr>
          <p:cNvSpPr>
            <a:spLocks noGrp="1" noChangeArrowheads="1"/>
          </p:cNvSpPr>
          <p:nvPr>
            <p:ph type="sldNum" sz="quarter" idx="5"/>
          </p:nvPr>
        </p:nvSpPr>
        <p:spPr>
          <a:ln/>
        </p:spPr>
        <p:txBody>
          <a:bodyPr/>
          <a:lstStyle/>
          <a:p>
            <a:fld id="{CAD89092-3801-469F-B4EE-9D08AD4F9338}" type="slidenum">
              <a:rPr lang="en-US"/>
              <a:pPr/>
              <a:t>37</a:t>
            </a:fld>
            <a:endParaRPr lang="en-US"/>
          </a:p>
        </p:txBody>
      </p:sp>
      <p:sp>
        <p:nvSpPr>
          <p:cNvPr id="135170" name="Rectangle 2">
            <a:extLst>
              <a:ext uri="{FF2B5EF4-FFF2-40B4-BE49-F238E27FC236}">
                <a16:creationId xmlns:a16="http://schemas.microsoft.com/office/drawing/2014/main" id="{57A93771-CDF2-4352-CBD4-40A2ABC71A33}"/>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C8981CA7-0E9E-BD90-83A9-19B447968D0A}"/>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4450674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098CE9-BF10-A396-30C8-CBC6FC10F17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B6D14FF-4AEC-3DD6-47BB-5D3919B70469}"/>
              </a:ext>
            </a:extLst>
          </p:cNvPr>
          <p:cNvSpPr>
            <a:spLocks noGrp="1" noChangeArrowheads="1"/>
          </p:cNvSpPr>
          <p:nvPr>
            <p:ph type="sldNum" sz="quarter" idx="5"/>
          </p:nvPr>
        </p:nvSpPr>
        <p:spPr>
          <a:ln/>
        </p:spPr>
        <p:txBody>
          <a:bodyPr/>
          <a:lstStyle/>
          <a:p>
            <a:fld id="{CAD89092-3801-469F-B4EE-9D08AD4F9338}" type="slidenum">
              <a:rPr lang="en-US"/>
              <a:pPr/>
              <a:t>38</a:t>
            </a:fld>
            <a:endParaRPr lang="en-US"/>
          </a:p>
        </p:txBody>
      </p:sp>
      <p:sp>
        <p:nvSpPr>
          <p:cNvPr id="135170" name="Rectangle 2">
            <a:extLst>
              <a:ext uri="{FF2B5EF4-FFF2-40B4-BE49-F238E27FC236}">
                <a16:creationId xmlns:a16="http://schemas.microsoft.com/office/drawing/2014/main" id="{1A3F4350-950F-73BC-DF36-BD745F4F655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535E8450-E396-2CEE-E0E0-2DDE28288C31}"/>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8219711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6BE47-5254-928C-C0B7-2B051A78243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5981969A-D255-040E-9AC3-F25DAA0536BA}"/>
              </a:ext>
            </a:extLst>
          </p:cNvPr>
          <p:cNvSpPr>
            <a:spLocks noGrp="1" noChangeArrowheads="1"/>
          </p:cNvSpPr>
          <p:nvPr>
            <p:ph type="sldNum" sz="quarter" idx="5"/>
          </p:nvPr>
        </p:nvSpPr>
        <p:spPr>
          <a:ln/>
        </p:spPr>
        <p:txBody>
          <a:bodyPr/>
          <a:lstStyle/>
          <a:p>
            <a:fld id="{CAD89092-3801-469F-B4EE-9D08AD4F9338}" type="slidenum">
              <a:rPr lang="en-US"/>
              <a:pPr/>
              <a:t>39</a:t>
            </a:fld>
            <a:endParaRPr lang="en-US"/>
          </a:p>
        </p:txBody>
      </p:sp>
      <p:sp>
        <p:nvSpPr>
          <p:cNvPr id="135170" name="Rectangle 2">
            <a:extLst>
              <a:ext uri="{FF2B5EF4-FFF2-40B4-BE49-F238E27FC236}">
                <a16:creationId xmlns:a16="http://schemas.microsoft.com/office/drawing/2014/main" id="{2F175AA9-F3D0-009B-9195-64BABDE1051A}"/>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E96087EF-6644-FBDE-8A2F-929EF3EA989D}"/>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213274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7015D-83DC-673C-1A4F-9B5ABBFD154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5D18329-5A1C-A887-C8EE-3CFA4F84ED4C}"/>
              </a:ext>
            </a:extLst>
          </p:cNvPr>
          <p:cNvSpPr>
            <a:spLocks noGrp="1" noChangeArrowheads="1"/>
          </p:cNvSpPr>
          <p:nvPr>
            <p:ph type="sldNum" sz="quarter" idx="5"/>
          </p:nvPr>
        </p:nvSpPr>
        <p:spPr>
          <a:ln/>
        </p:spPr>
        <p:txBody>
          <a:bodyPr/>
          <a:lstStyle/>
          <a:p>
            <a:fld id="{CAD89092-3801-469F-B4EE-9D08AD4F9338}" type="slidenum">
              <a:rPr lang="en-US"/>
              <a:pPr/>
              <a:t>40</a:t>
            </a:fld>
            <a:endParaRPr lang="en-US"/>
          </a:p>
        </p:txBody>
      </p:sp>
      <p:sp>
        <p:nvSpPr>
          <p:cNvPr id="135170" name="Rectangle 2">
            <a:extLst>
              <a:ext uri="{FF2B5EF4-FFF2-40B4-BE49-F238E27FC236}">
                <a16:creationId xmlns:a16="http://schemas.microsoft.com/office/drawing/2014/main" id="{BBD3C5EE-4CB1-733C-90C4-CDBD41B5EE3E}"/>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A951EFBF-1113-0332-6011-B3E061DE799B}"/>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280858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A66FF-066F-077D-FB5E-D2578459B2D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5BBFE93-F6F4-B61E-7F62-BC10D913CDE2}"/>
              </a:ext>
            </a:extLst>
          </p:cNvPr>
          <p:cNvSpPr>
            <a:spLocks noGrp="1" noChangeArrowheads="1"/>
          </p:cNvSpPr>
          <p:nvPr>
            <p:ph type="sldNum" sz="quarter" idx="5"/>
          </p:nvPr>
        </p:nvSpPr>
        <p:spPr>
          <a:ln/>
        </p:spPr>
        <p:txBody>
          <a:bodyPr/>
          <a:lstStyle/>
          <a:p>
            <a:fld id="{CAD89092-3801-469F-B4EE-9D08AD4F9338}" type="slidenum">
              <a:rPr lang="en-US"/>
              <a:pPr/>
              <a:t>41</a:t>
            </a:fld>
            <a:endParaRPr lang="en-US"/>
          </a:p>
        </p:txBody>
      </p:sp>
      <p:sp>
        <p:nvSpPr>
          <p:cNvPr id="135170" name="Rectangle 2">
            <a:extLst>
              <a:ext uri="{FF2B5EF4-FFF2-40B4-BE49-F238E27FC236}">
                <a16:creationId xmlns:a16="http://schemas.microsoft.com/office/drawing/2014/main" id="{0AA732A5-55A5-3DBC-2B59-8E4DB5DB7F8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5EDBF2E1-486A-46FF-083B-7E1D019BBE82}"/>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881710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20B08-C970-0555-E152-B929E750E28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5A035839-8B69-3AD2-8B0F-7980ED86EF46}"/>
              </a:ext>
            </a:extLst>
          </p:cNvPr>
          <p:cNvSpPr>
            <a:spLocks noGrp="1" noChangeArrowheads="1"/>
          </p:cNvSpPr>
          <p:nvPr>
            <p:ph type="sldNum" sz="quarter" idx="5"/>
          </p:nvPr>
        </p:nvSpPr>
        <p:spPr>
          <a:ln/>
        </p:spPr>
        <p:txBody>
          <a:bodyPr/>
          <a:lstStyle/>
          <a:p>
            <a:fld id="{CAD89092-3801-469F-B4EE-9D08AD4F9338}" type="slidenum">
              <a:rPr lang="en-US"/>
              <a:pPr/>
              <a:t>6</a:t>
            </a:fld>
            <a:endParaRPr lang="en-US"/>
          </a:p>
        </p:txBody>
      </p:sp>
      <p:sp>
        <p:nvSpPr>
          <p:cNvPr id="135170" name="Rectangle 2">
            <a:extLst>
              <a:ext uri="{FF2B5EF4-FFF2-40B4-BE49-F238E27FC236}">
                <a16:creationId xmlns:a16="http://schemas.microsoft.com/office/drawing/2014/main" id="{6B7B8BD1-97D3-8EC4-9679-4423E2577490}"/>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679D6958-5C29-3873-A536-89F11FAA8EC8}"/>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9812554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C556E-9ADA-02B5-B670-EC7DBD6CE05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EA1F8C47-21DF-8BA7-4478-CE3F31C8F2FA}"/>
              </a:ext>
            </a:extLst>
          </p:cNvPr>
          <p:cNvSpPr>
            <a:spLocks noGrp="1" noChangeArrowheads="1"/>
          </p:cNvSpPr>
          <p:nvPr>
            <p:ph type="sldNum" sz="quarter" idx="5"/>
          </p:nvPr>
        </p:nvSpPr>
        <p:spPr>
          <a:ln/>
        </p:spPr>
        <p:txBody>
          <a:bodyPr/>
          <a:lstStyle/>
          <a:p>
            <a:fld id="{CAD89092-3801-469F-B4EE-9D08AD4F9338}" type="slidenum">
              <a:rPr lang="en-US"/>
              <a:pPr/>
              <a:t>42</a:t>
            </a:fld>
            <a:endParaRPr lang="en-US"/>
          </a:p>
        </p:txBody>
      </p:sp>
      <p:sp>
        <p:nvSpPr>
          <p:cNvPr id="135170" name="Rectangle 2">
            <a:extLst>
              <a:ext uri="{FF2B5EF4-FFF2-40B4-BE49-F238E27FC236}">
                <a16:creationId xmlns:a16="http://schemas.microsoft.com/office/drawing/2014/main" id="{E7590EA5-1873-10BA-6850-0A98C40A91B3}"/>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E62D363C-0A48-0185-8233-6331385D3C17}"/>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3978450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DFF3C-044E-298C-DC5F-6AA98B661743}"/>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FD6FB7AB-2823-1C7A-FED8-599592F29631}"/>
              </a:ext>
            </a:extLst>
          </p:cNvPr>
          <p:cNvSpPr>
            <a:spLocks noGrp="1" noChangeArrowheads="1"/>
          </p:cNvSpPr>
          <p:nvPr>
            <p:ph type="sldNum" sz="quarter" idx="5"/>
          </p:nvPr>
        </p:nvSpPr>
        <p:spPr>
          <a:ln/>
        </p:spPr>
        <p:txBody>
          <a:bodyPr/>
          <a:lstStyle/>
          <a:p>
            <a:fld id="{CAD89092-3801-469F-B4EE-9D08AD4F9338}" type="slidenum">
              <a:rPr lang="en-US"/>
              <a:pPr/>
              <a:t>43</a:t>
            </a:fld>
            <a:endParaRPr lang="en-US"/>
          </a:p>
        </p:txBody>
      </p:sp>
      <p:sp>
        <p:nvSpPr>
          <p:cNvPr id="135170" name="Rectangle 2">
            <a:extLst>
              <a:ext uri="{FF2B5EF4-FFF2-40B4-BE49-F238E27FC236}">
                <a16:creationId xmlns:a16="http://schemas.microsoft.com/office/drawing/2014/main" id="{2888E140-432A-C77A-2C2E-E74DE26E72AC}"/>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41112520-85BF-EFD2-A040-EB1C691A1F4E}"/>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42161878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C3A8D2-E9F6-15CD-2220-C17C6646231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4B45994-6E37-20A4-3DFB-E82A283671B6}"/>
              </a:ext>
            </a:extLst>
          </p:cNvPr>
          <p:cNvSpPr>
            <a:spLocks noGrp="1" noChangeArrowheads="1"/>
          </p:cNvSpPr>
          <p:nvPr>
            <p:ph type="sldNum" sz="quarter" idx="5"/>
          </p:nvPr>
        </p:nvSpPr>
        <p:spPr>
          <a:ln/>
        </p:spPr>
        <p:txBody>
          <a:bodyPr/>
          <a:lstStyle/>
          <a:p>
            <a:fld id="{CAD89092-3801-469F-B4EE-9D08AD4F9338}" type="slidenum">
              <a:rPr lang="en-US"/>
              <a:pPr/>
              <a:t>44</a:t>
            </a:fld>
            <a:endParaRPr lang="en-US"/>
          </a:p>
        </p:txBody>
      </p:sp>
      <p:sp>
        <p:nvSpPr>
          <p:cNvPr id="135170" name="Rectangle 2">
            <a:extLst>
              <a:ext uri="{FF2B5EF4-FFF2-40B4-BE49-F238E27FC236}">
                <a16:creationId xmlns:a16="http://schemas.microsoft.com/office/drawing/2014/main" id="{C8642232-2C29-CF8C-E73A-8661004EB73C}"/>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3CBA4C2D-A707-113A-6C4C-B1606D18FB9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8688119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3723F-E68C-BAB8-C98D-D91E892B66B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41EF67A-91D3-A6D6-FE28-3A2FCCEC1BB9}"/>
              </a:ext>
            </a:extLst>
          </p:cNvPr>
          <p:cNvSpPr>
            <a:spLocks noGrp="1" noChangeArrowheads="1"/>
          </p:cNvSpPr>
          <p:nvPr>
            <p:ph type="sldNum" sz="quarter" idx="5"/>
          </p:nvPr>
        </p:nvSpPr>
        <p:spPr>
          <a:ln/>
        </p:spPr>
        <p:txBody>
          <a:bodyPr/>
          <a:lstStyle/>
          <a:p>
            <a:fld id="{CAD89092-3801-469F-B4EE-9D08AD4F9338}" type="slidenum">
              <a:rPr lang="en-US"/>
              <a:pPr/>
              <a:t>45</a:t>
            </a:fld>
            <a:endParaRPr lang="en-US"/>
          </a:p>
        </p:txBody>
      </p:sp>
      <p:sp>
        <p:nvSpPr>
          <p:cNvPr id="135170" name="Rectangle 2">
            <a:extLst>
              <a:ext uri="{FF2B5EF4-FFF2-40B4-BE49-F238E27FC236}">
                <a16:creationId xmlns:a16="http://schemas.microsoft.com/office/drawing/2014/main" id="{B80BF463-DCB2-8E33-B3B4-11496C28F87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1097E5E2-A195-B408-6738-71D953FBF9E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8006180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C3CB3-647B-127C-4C0B-540372EE9F0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4D45598-D047-56FD-B557-463A42590E7D}"/>
              </a:ext>
            </a:extLst>
          </p:cNvPr>
          <p:cNvSpPr>
            <a:spLocks noGrp="1" noChangeArrowheads="1"/>
          </p:cNvSpPr>
          <p:nvPr>
            <p:ph type="sldNum" sz="quarter" idx="5"/>
          </p:nvPr>
        </p:nvSpPr>
        <p:spPr>
          <a:ln/>
        </p:spPr>
        <p:txBody>
          <a:bodyPr/>
          <a:lstStyle/>
          <a:p>
            <a:fld id="{CAD89092-3801-469F-B4EE-9D08AD4F9338}" type="slidenum">
              <a:rPr lang="en-US"/>
              <a:pPr/>
              <a:t>46</a:t>
            </a:fld>
            <a:endParaRPr lang="en-US"/>
          </a:p>
        </p:txBody>
      </p:sp>
      <p:sp>
        <p:nvSpPr>
          <p:cNvPr id="135170" name="Rectangle 2">
            <a:extLst>
              <a:ext uri="{FF2B5EF4-FFF2-40B4-BE49-F238E27FC236}">
                <a16:creationId xmlns:a16="http://schemas.microsoft.com/office/drawing/2014/main" id="{2EFA5502-820C-EAC1-0229-A6804D934E04}"/>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16179277-4D91-0B24-40DA-DDFDDA771A1E}"/>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3896459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9C821-90D2-2570-533D-A75096C5688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AE6D41D-8266-5B64-2420-AEB1899AC23B}"/>
              </a:ext>
            </a:extLst>
          </p:cNvPr>
          <p:cNvSpPr>
            <a:spLocks noGrp="1" noChangeArrowheads="1"/>
          </p:cNvSpPr>
          <p:nvPr>
            <p:ph type="sldNum" sz="quarter" idx="5"/>
          </p:nvPr>
        </p:nvSpPr>
        <p:spPr>
          <a:ln/>
        </p:spPr>
        <p:txBody>
          <a:bodyPr/>
          <a:lstStyle/>
          <a:p>
            <a:fld id="{CAD89092-3801-469F-B4EE-9D08AD4F9338}" type="slidenum">
              <a:rPr lang="en-US"/>
              <a:pPr/>
              <a:t>47</a:t>
            </a:fld>
            <a:endParaRPr lang="en-US"/>
          </a:p>
        </p:txBody>
      </p:sp>
      <p:sp>
        <p:nvSpPr>
          <p:cNvPr id="135170" name="Rectangle 2">
            <a:extLst>
              <a:ext uri="{FF2B5EF4-FFF2-40B4-BE49-F238E27FC236}">
                <a16:creationId xmlns:a16="http://schemas.microsoft.com/office/drawing/2014/main" id="{8AF27CC5-72A2-371C-F78E-5429DB146AE0}"/>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F1B7C947-0F59-11C7-16F3-F8632B8817C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7705802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F180CD-95CA-2BD0-E111-250A3A28479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30C91C9-2CD3-C5BA-EE40-62321290EC03}"/>
              </a:ext>
            </a:extLst>
          </p:cNvPr>
          <p:cNvSpPr>
            <a:spLocks noGrp="1" noChangeArrowheads="1"/>
          </p:cNvSpPr>
          <p:nvPr>
            <p:ph type="sldNum" sz="quarter" idx="5"/>
          </p:nvPr>
        </p:nvSpPr>
        <p:spPr>
          <a:ln/>
        </p:spPr>
        <p:txBody>
          <a:bodyPr/>
          <a:lstStyle/>
          <a:p>
            <a:fld id="{CAD89092-3801-469F-B4EE-9D08AD4F9338}" type="slidenum">
              <a:rPr lang="en-US"/>
              <a:pPr/>
              <a:t>48</a:t>
            </a:fld>
            <a:endParaRPr lang="en-US"/>
          </a:p>
        </p:txBody>
      </p:sp>
      <p:sp>
        <p:nvSpPr>
          <p:cNvPr id="135170" name="Rectangle 2">
            <a:extLst>
              <a:ext uri="{FF2B5EF4-FFF2-40B4-BE49-F238E27FC236}">
                <a16:creationId xmlns:a16="http://schemas.microsoft.com/office/drawing/2014/main" id="{63B82B5B-1AAC-2F5F-4B2E-9A5910F54A50}"/>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13E028F3-6A16-B161-D68B-8C4B90AAD522}"/>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3746812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F47B4A-6C54-9A6D-B271-8218E5C6C8F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5F80CFC-65BB-3BC2-0F0B-5C11BB1A7CBA}"/>
              </a:ext>
            </a:extLst>
          </p:cNvPr>
          <p:cNvSpPr>
            <a:spLocks noGrp="1" noChangeArrowheads="1"/>
          </p:cNvSpPr>
          <p:nvPr>
            <p:ph type="sldNum" sz="quarter" idx="5"/>
          </p:nvPr>
        </p:nvSpPr>
        <p:spPr>
          <a:ln/>
        </p:spPr>
        <p:txBody>
          <a:bodyPr/>
          <a:lstStyle/>
          <a:p>
            <a:fld id="{CAD89092-3801-469F-B4EE-9D08AD4F9338}" type="slidenum">
              <a:rPr lang="en-US"/>
              <a:pPr/>
              <a:t>49</a:t>
            </a:fld>
            <a:endParaRPr lang="en-US"/>
          </a:p>
        </p:txBody>
      </p:sp>
      <p:sp>
        <p:nvSpPr>
          <p:cNvPr id="135170" name="Rectangle 2">
            <a:extLst>
              <a:ext uri="{FF2B5EF4-FFF2-40B4-BE49-F238E27FC236}">
                <a16:creationId xmlns:a16="http://schemas.microsoft.com/office/drawing/2014/main" id="{BAFEB057-01C3-7CC0-A699-A9A108D41DC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FFD491EB-9355-6ED9-ECE3-F74D1308F23D}"/>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9624870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E1221D-9D2B-7B8A-11F1-05E1F33456E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68165CD-2F0F-27DB-8D1C-EF8075B339D3}"/>
              </a:ext>
            </a:extLst>
          </p:cNvPr>
          <p:cNvSpPr>
            <a:spLocks noGrp="1" noChangeArrowheads="1"/>
          </p:cNvSpPr>
          <p:nvPr>
            <p:ph type="sldNum" sz="quarter" idx="5"/>
          </p:nvPr>
        </p:nvSpPr>
        <p:spPr>
          <a:ln/>
        </p:spPr>
        <p:txBody>
          <a:bodyPr/>
          <a:lstStyle/>
          <a:p>
            <a:fld id="{CAD89092-3801-469F-B4EE-9D08AD4F9338}" type="slidenum">
              <a:rPr lang="en-US"/>
              <a:pPr/>
              <a:t>50</a:t>
            </a:fld>
            <a:endParaRPr lang="en-US"/>
          </a:p>
        </p:txBody>
      </p:sp>
      <p:sp>
        <p:nvSpPr>
          <p:cNvPr id="135170" name="Rectangle 2">
            <a:extLst>
              <a:ext uri="{FF2B5EF4-FFF2-40B4-BE49-F238E27FC236}">
                <a16:creationId xmlns:a16="http://schemas.microsoft.com/office/drawing/2014/main" id="{E12E59D0-7E9E-D580-45B4-53B9CFD41399}"/>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5F0C157-4EDE-A8ED-927D-6945325EC40F}"/>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8821274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7ABC7-AA75-2339-B5AB-07C89B27D7F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5B80DCED-1712-5273-33A4-083D8BFF740F}"/>
              </a:ext>
            </a:extLst>
          </p:cNvPr>
          <p:cNvSpPr>
            <a:spLocks noGrp="1" noChangeArrowheads="1"/>
          </p:cNvSpPr>
          <p:nvPr>
            <p:ph type="sldNum" sz="quarter" idx="5"/>
          </p:nvPr>
        </p:nvSpPr>
        <p:spPr>
          <a:ln/>
        </p:spPr>
        <p:txBody>
          <a:bodyPr/>
          <a:lstStyle/>
          <a:p>
            <a:fld id="{CAD89092-3801-469F-B4EE-9D08AD4F9338}" type="slidenum">
              <a:rPr lang="en-US"/>
              <a:pPr/>
              <a:t>51</a:t>
            </a:fld>
            <a:endParaRPr lang="en-US"/>
          </a:p>
        </p:txBody>
      </p:sp>
      <p:sp>
        <p:nvSpPr>
          <p:cNvPr id="135170" name="Rectangle 2">
            <a:extLst>
              <a:ext uri="{FF2B5EF4-FFF2-40B4-BE49-F238E27FC236}">
                <a16:creationId xmlns:a16="http://schemas.microsoft.com/office/drawing/2014/main" id="{6F6B2E01-B6F5-4DF8-0989-1E4D08327E07}"/>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D99F17A8-DD11-A8A4-EF12-9C6A1D4B0761}"/>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484749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5468A-AAB1-2F24-CC39-3B310A54FE8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BF06371-910A-FFA3-C73D-5D96276448B9}"/>
              </a:ext>
            </a:extLst>
          </p:cNvPr>
          <p:cNvSpPr>
            <a:spLocks noGrp="1" noChangeArrowheads="1"/>
          </p:cNvSpPr>
          <p:nvPr>
            <p:ph type="sldNum" sz="quarter" idx="5"/>
          </p:nvPr>
        </p:nvSpPr>
        <p:spPr>
          <a:ln/>
        </p:spPr>
        <p:txBody>
          <a:bodyPr/>
          <a:lstStyle/>
          <a:p>
            <a:fld id="{CAD89092-3801-469F-B4EE-9D08AD4F9338}" type="slidenum">
              <a:rPr lang="en-US"/>
              <a:pPr/>
              <a:t>7</a:t>
            </a:fld>
            <a:endParaRPr lang="en-US"/>
          </a:p>
        </p:txBody>
      </p:sp>
      <p:sp>
        <p:nvSpPr>
          <p:cNvPr id="135170" name="Rectangle 2">
            <a:extLst>
              <a:ext uri="{FF2B5EF4-FFF2-40B4-BE49-F238E27FC236}">
                <a16:creationId xmlns:a16="http://schemas.microsoft.com/office/drawing/2014/main" id="{C8E641BC-F442-150F-DB48-D9D89400D59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177598EE-FF69-F263-DCB3-B777C5697A44}"/>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9010107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7E035-8227-804C-F5CF-997928AC4A97}"/>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609387E8-B87D-0914-EAA1-E23EF1025D15}"/>
              </a:ext>
            </a:extLst>
          </p:cNvPr>
          <p:cNvSpPr>
            <a:spLocks noGrp="1" noChangeArrowheads="1"/>
          </p:cNvSpPr>
          <p:nvPr>
            <p:ph type="sldNum" sz="quarter" idx="5"/>
          </p:nvPr>
        </p:nvSpPr>
        <p:spPr>
          <a:ln/>
        </p:spPr>
        <p:txBody>
          <a:bodyPr/>
          <a:lstStyle/>
          <a:p>
            <a:fld id="{CAD89092-3801-469F-B4EE-9D08AD4F9338}" type="slidenum">
              <a:rPr lang="en-US"/>
              <a:pPr/>
              <a:t>52</a:t>
            </a:fld>
            <a:endParaRPr lang="en-US"/>
          </a:p>
        </p:txBody>
      </p:sp>
      <p:sp>
        <p:nvSpPr>
          <p:cNvPr id="135170" name="Rectangle 2">
            <a:extLst>
              <a:ext uri="{FF2B5EF4-FFF2-40B4-BE49-F238E27FC236}">
                <a16:creationId xmlns:a16="http://schemas.microsoft.com/office/drawing/2014/main" id="{D950464C-66A5-1576-C9CE-9F0AE0A238EC}"/>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0ED8069F-3740-EAD1-0FF3-672F0731BF12}"/>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8489344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5A96F-C31F-2F03-2104-5A6548C21DF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97E57B9-93BF-F800-8D8F-21E20F5D9577}"/>
              </a:ext>
            </a:extLst>
          </p:cNvPr>
          <p:cNvSpPr>
            <a:spLocks noGrp="1" noChangeArrowheads="1"/>
          </p:cNvSpPr>
          <p:nvPr>
            <p:ph type="sldNum" sz="quarter" idx="5"/>
          </p:nvPr>
        </p:nvSpPr>
        <p:spPr>
          <a:ln/>
        </p:spPr>
        <p:txBody>
          <a:bodyPr/>
          <a:lstStyle/>
          <a:p>
            <a:fld id="{CAD89092-3801-469F-B4EE-9D08AD4F9338}" type="slidenum">
              <a:rPr lang="en-US"/>
              <a:pPr/>
              <a:t>53</a:t>
            </a:fld>
            <a:endParaRPr lang="en-US"/>
          </a:p>
        </p:txBody>
      </p:sp>
      <p:sp>
        <p:nvSpPr>
          <p:cNvPr id="135170" name="Rectangle 2">
            <a:extLst>
              <a:ext uri="{FF2B5EF4-FFF2-40B4-BE49-F238E27FC236}">
                <a16:creationId xmlns:a16="http://schemas.microsoft.com/office/drawing/2014/main" id="{39296615-4278-8BDE-6DB3-184760EC6478}"/>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F1CEC34E-7D44-47EF-C4C0-05C90DCC5345}"/>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4776519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343B31-45EB-3A1A-D934-CE6691EB1A9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AFA5D7F-C6F4-94B8-DCCD-BFD804A8F402}"/>
              </a:ext>
            </a:extLst>
          </p:cNvPr>
          <p:cNvSpPr>
            <a:spLocks noGrp="1" noChangeArrowheads="1"/>
          </p:cNvSpPr>
          <p:nvPr>
            <p:ph type="sldNum" sz="quarter" idx="5"/>
          </p:nvPr>
        </p:nvSpPr>
        <p:spPr>
          <a:ln/>
        </p:spPr>
        <p:txBody>
          <a:bodyPr/>
          <a:lstStyle/>
          <a:p>
            <a:fld id="{CAD89092-3801-469F-B4EE-9D08AD4F9338}" type="slidenum">
              <a:rPr lang="en-US"/>
              <a:pPr/>
              <a:t>54</a:t>
            </a:fld>
            <a:endParaRPr lang="en-US"/>
          </a:p>
        </p:txBody>
      </p:sp>
      <p:sp>
        <p:nvSpPr>
          <p:cNvPr id="135170" name="Rectangle 2">
            <a:extLst>
              <a:ext uri="{FF2B5EF4-FFF2-40B4-BE49-F238E27FC236}">
                <a16:creationId xmlns:a16="http://schemas.microsoft.com/office/drawing/2014/main" id="{3CFA67AB-72FC-4A4F-7AF5-236B8A012182}"/>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2D8B78CA-C921-6D29-FCF7-39793C4D6080}"/>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55987973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97D65-89C9-3684-0736-0C6D5875F87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6EE57D8-D071-6815-0B3E-641D604504F9}"/>
              </a:ext>
            </a:extLst>
          </p:cNvPr>
          <p:cNvSpPr>
            <a:spLocks noGrp="1" noChangeArrowheads="1"/>
          </p:cNvSpPr>
          <p:nvPr>
            <p:ph type="sldNum" sz="quarter" idx="5"/>
          </p:nvPr>
        </p:nvSpPr>
        <p:spPr>
          <a:ln/>
        </p:spPr>
        <p:txBody>
          <a:bodyPr/>
          <a:lstStyle/>
          <a:p>
            <a:fld id="{CAD89092-3801-469F-B4EE-9D08AD4F9338}" type="slidenum">
              <a:rPr lang="en-US"/>
              <a:pPr/>
              <a:t>55</a:t>
            </a:fld>
            <a:endParaRPr lang="en-US"/>
          </a:p>
        </p:txBody>
      </p:sp>
      <p:sp>
        <p:nvSpPr>
          <p:cNvPr id="135170" name="Rectangle 2">
            <a:extLst>
              <a:ext uri="{FF2B5EF4-FFF2-40B4-BE49-F238E27FC236}">
                <a16:creationId xmlns:a16="http://schemas.microsoft.com/office/drawing/2014/main" id="{46F14235-6AB8-5980-6504-8DD6AEAD3391}"/>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7DBAB9CF-14AA-B095-3059-A26BAB3395A1}"/>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1560191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675E8-E672-A792-C853-5A5855BA4F8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662005C-CA28-2941-9186-8F6C4ECC5ADD}"/>
              </a:ext>
            </a:extLst>
          </p:cNvPr>
          <p:cNvSpPr>
            <a:spLocks noGrp="1" noChangeArrowheads="1"/>
          </p:cNvSpPr>
          <p:nvPr>
            <p:ph type="sldNum" sz="quarter" idx="5"/>
          </p:nvPr>
        </p:nvSpPr>
        <p:spPr>
          <a:ln/>
        </p:spPr>
        <p:txBody>
          <a:bodyPr/>
          <a:lstStyle/>
          <a:p>
            <a:fld id="{CAD89092-3801-469F-B4EE-9D08AD4F9338}" type="slidenum">
              <a:rPr lang="en-US"/>
              <a:pPr/>
              <a:t>56</a:t>
            </a:fld>
            <a:endParaRPr lang="en-US"/>
          </a:p>
        </p:txBody>
      </p:sp>
      <p:sp>
        <p:nvSpPr>
          <p:cNvPr id="135170" name="Rectangle 2">
            <a:extLst>
              <a:ext uri="{FF2B5EF4-FFF2-40B4-BE49-F238E27FC236}">
                <a16:creationId xmlns:a16="http://schemas.microsoft.com/office/drawing/2014/main" id="{C5A2AD71-BD0A-46B1-202B-0781A630F83A}"/>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984A5004-8961-42ED-AEEA-BA1B4A54FF49}"/>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6606648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649A2-A600-6E58-3FD6-EA2145E57ED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523ED77-D799-64BB-572D-9D48966954B4}"/>
              </a:ext>
            </a:extLst>
          </p:cNvPr>
          <p:cNvSpPr>
            <a:spLocks noGrp="1" noChangeArrowheads="1"/>
          </p:cNvSpPr>
          <p:nvPr>
            <p:ph type="sldNum" sz="quarter" idx="5"/>
          </p:nvPr>
        </p:nvSpPr>
        <p:spPr>
          <a:ln/>
        </p:spPr>
        <p:txBody>
          <a:bodyPr/>
          <a:lstStyle/>
          <a:p>
            <a:fld id="{CAD89092-3801-469F-B4EE-9D08AD4F9338}" type="slidenum">
              <a:rPr lang="en-US"/>
              <a:pPr/>
              <a:t>57</a:t>
            </a:fld>
            <a:endParaRPr lang="en-US"/>
          </a:p>
        </p:txBody>
      </p:sp>
      <p:sp>
        <p:nvSpPr>
          <p:cNvPr id="135170" name="Rectangle 2">
            <a:extLst>
              <a:ext uri="{FF2B5EF4-FFF2-40B4-BE49-F238E27FC236}">
                <a16:creationId xmlns:a16="http://schemas.microsoft.com/office/drawing/2014/main" id="{FB255AA6-C4A3-CF59-6E29-7FDEC06F620F}"/>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9A7FC2E7-4944-6CC7-891A-8E116278867A}"/>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292435798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E35E5-86B1-B8BD-D210-EAA920261B3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D6D039B-475E-F20D-4E17-8164F6DE14DA}"/>
              </a:ext>
            </a:extLst>
          </p:cNvPr>
          <p:cNvSpPr>
            <a:spLocks noGrp="1" noChangeArrowheads="1"/>
          </p:cNvSpPr>
          <p:nvPr>
            <p:ph type="sldNum" sz="quarter" idx="5"/>
          </p:nvPr>
        </p:nvSpPr>
        <p:spPr>
          <a:ln/>
        </p:spPr>
        <p:txBody>
          <a:bodyPr/>
          <a:lstStyle/>
          <a:p>
            <a:fld id="{CAD89092-3801-469F-B4EE-9D08AD4F9338}" type="slidenum">
              <a:rPr lang="en-US"/>
              <a:pPr/>
              <a:t>58</a:t>
            </a:fld>
            <a:endParaRPr lang="en-US"/>
          </a:p>
        </p:txBody>
      </p:sp>
      <p:sp>
        <p:nvSpPr>
          <p:cNvPr id="135170" name="Rectangle 2">
            <a:extLst>
              <a:ext uri="{FF2B5EF4-FFF2-40B4-BE49-F238E27FC236}">
                <a16:creationId xmlns:a16="http://schemas.microsoft.com/office/drawing/2014/main" id="{1A985D60-AFFB-3BFD-0FEF-297078D4B2F8}"/>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A03E4C0E-F932-E680-DC8D-269DDD599B4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84671768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59</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06535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0B3B6-39D5-9970-E255-6F47A27D019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618AB375-4F8D-01D1-01E5-A1078281ED6E}"/>
              </a:ext>
            </a:extLst>
          </p:cNvPr>
          <p:cNvSpPr>
            <a:spLocks noGrp="1" noChangeArrowheads="1"/>
          </p:cNvSpPr>
          <p:nvPr>
            <p:ph type="sldNum" sz="quarter" idx="5"/>
          </p:nvPr>
        </p:nvSpPr>
        <p:spPr>
          <a:ln/>
        </p:spPr>
        <p:txBody>
          <a:bodyPr/>
          <a:lstStyle/>
          <a:p>
            <a:fld id="{A69B9F08-AE61-4F72-9332-46F0FEC8F0E1}" type="slidenum">
              <a:rPr lang="en-US"/>
              <a:pPr/>
              <a:t>60</a:t>
            </a:fld>
            <a:endParaRPr lang="en-US"/>
          </a:p>
        </p:txBody>
      </p:sp>
      <p:sp>
        <p:nvSpPr>
          <p:cNvPr id="304130" name="Rectangle 2">
            <a:extLst>
              <a:ext uri="{FF2B5EF4-FFF2-40B4-BE49-F238E27FC236}">
                <a16:creationId xmlns:a16="http://schemas.microsoft.com/office/drawing/2014/main" id="{538FC08A-5761-0EB3-170B-F63B208FD28E}"/>
              </a:ext>
            </a:extLst>
          </p:cNvPr>
          <p:cNvSpPr>
            <a:spLocks noGrp="1" noRot="1" noChangeAspect="1" noChangeArrowheads="1" noTextEdit="1"/>
          </p:cNvSpPr>
          <p:nvPr>
            <p:ph type="sldImg"/>
          </p:nvPr>
        </p:nvSpPr>
        <p:spPr>
          <a:ln/>
        </p:spPr>
      </p:sp>
      <p:sp>
        <p:nvSpPr>
          <p:cNvPr id="304131" name="Rectangle 3">
            <a:extLst>
              <a:ext uri="{FF2B5EF4-FFF2-40B4-BE49-F238E27FC236}">
                <a16:creationId xmlns:a16="http://schemas.microsoft.com/office/drawing/2014/main" id="{7353A3A7-BB2A-506F-8DB8-90EB4F9CE9DE}"/>
              </a:ext>
            </a:extLst>
          </p:cNvPr>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757736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5C94F-9631-5643-7454-8A68F328A59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7ED48B2-822D-7754-8B6A-8FA20318B3CE}"/>
              </a:ext>
            </a:extLst>
          </p:cNvPr>
          <p:cNvSpPr>
            <a:spLocks noGrp="1" noChangeArrowheads="1"/>
          </p:cNvSpPr>
          <p:nvPr>
            <p:ph type="sldNum" sz="quarter" idx="5"/>
          </p:nvPr>
        </p:nvSpPr>
        <p:spPr>
          <a:ln/>
        </p:spPr>
        <p:txBody>
          <a:bodyPr/>
          <a:lstStyle/>
          <a:p>
            <a:fld id="{CAD89092-3801-469F-B4EE-9D08AD4F9338}" type="slidenum">
              <a:rPr lang="en-US"/>
              <a:pPr/>
              <a:t>8</a:t>
            </a:fld>
            <a:endParaRPr lang="en-US"/>
          </a:p>
        </p:txBody>
      </p:sp>
      <p:sp>
        <p:nvSpPr>
          <p:cNvPr id="135170" name="Rectangle 2">
            <a:extLst>
              <a:ext uri="{FF2B5EF4-FFF2-40B4-BE49-F238E27FC236}">
                <a16:creationId xmlns:a16="http://schemas.microsoft.com/office/drawing/2014/main" id="{D85D3968-C4BF-5FAB-BBD5-C5518E69F114}"/>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7AB08F78-0585-5533-82F4-1E4870E6D7CC}"/>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551996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5EED0-AB0D-85B4-4F10-54DAC6C6BD4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AA704698-F2A1-B521-399A-F51B3B123CAB}"/>
              </a:ext>
            </a:extLst>
          </p:cNvPr>
          <p:cNvSpPr>
            <a:spLocks noGrp="1" noChangeArrowheads="1"/>
          </p:cNvSpPr>
          <p:nvPr>
            <p:ph type="sldNum" sz="quarter" idx="5"/>
          </p:nvPr>
        </p:nvSpPr>
        <p:spPr>
          <a:ln/>
        </p:spPr>
        <p:txBody>
          <a:bodyPr/>
          <a:lstStyle/>
          <a:p>
            <a:fld id="{CAD89092-3801-469F-B4EE-9D08AD4F9338}" type="slidenum">
              <a:rPr lang="en-US"/>
              <a:pPr/>
              <a:t>9</a:t>
            </a:fld>
            <a:endParaRPr lang="en-US"/>
          </a:p>
        </p:txBody>
      </p:sp>
      <p:sp>
        <p:nvSpPr>
          <p:cNvPr id="135170" name="Rectangle 2">
            <a:extLst>
              <a:ext uri="{FF2B5EF4-FFF2-40B4-BE49-F238E27FC236}">
                <a16:creationId xmlns:a16="http://schemas.microsoft.com/office/drawing/2014/main" id="{5ECF625A-F891-566D-715C-925428ADA1B5}"/>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8EE5CACD-8E9C-E04A-E4FF-B80752698459}"/>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965031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3FF8E-837E-395A-0E0F-812ED6A23E6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FCEB208-D7BA-4E75-912A-AEC68E0F57D5}"/>
              </a:ext>
            </a:extLst>
          </p:cNvPr>
          <p:cNvSpPr>
            <a:spLocks noGrp="1" noChangeArrowheads="1"/>
          </p:cNvSpPr>
          <p:nvPr>
            <p:ph type="sldNum" sz="quarter" idx="5"/>
          </p:nvPr>
        </p:nvSpPr>
        <p:spPr>
          <a:ln/>
        </p:spPr>
        <p:txBody>
          <a:bodyPr/>
          <a:lstStyle/>
          <a:p>
            <a:fld id="{CAD89092-3801-469F-B4EE-9D08AD4F9338}" type="slidenum">
              <a:rPr lang="en-US"/>
              <a:pPr/>
              <a:t>10</a:t>
            </a:fld>
            <a:endParaRPr lang="en-US"/>
          </a:p>
        </p:txBody>
      </p:sp>
      <p:sp>
        <p:nvSpPr>
          <p:cNvPr id="135170" name="Rectangle 2">
            <a:extLst>
              <a:ext uri="{FF2B5EF4-FFF2-40B4-BE49-F238E27FC236}">
                <a16:creationId xmlns:a16="http://schemas.microsoft.com/office/drawing/2014/main" id="{E71396DC-8FD8-ABCC-80F6-2D7C46305229}"/>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E451AACD-691F-AE42-94C1-BF32136122F3}"/>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3606493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83AC2-7772-112A-122A-C868F8A9A05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EFF4BC6-1567-1566-A3B9-E0A1A19B42F8}"/>
              </a:ext>
            </a:extLst>
          </p:cNvPr>
          <p:cNvSpPr>
            <a:spLocks noGrp="1" noChangeArrowheads="1"/>
          </p:cNvSpPr>
          <p:nvPr>
            <p:ph type="sldNum" sz="quarter" idx="5"/>
          </p:nvPr>
        </p:nvSpPr>
        <p:spPr>
          <a:ln/>
        </p:spPr>
        <p:txBody>
          <a:bodyPr/>
          <a:lstStyle/>
          <a:p>
            <a:fld id="{CAD89092-3801-469F-B4EE-9D08AD4F9338}" type="slidenum">
              <a:rPr lang="en-US"/>
              <a:pPr/>
              <a:t>11</a:t>
            </a:fld>
            <a:endParaRPr lang="en-US"/>
          </a:p>
        </p:txBody>
      </p:sp>
      <p:sp>
        <p:nvSpPr>
          <p:cNvPr id="135170" name="Rectangle 2">
            <a:extLst>
              <a:ext uri="{FF2B5EF4-FFF2-40B4-BE49-F238E27FC236}">
                <a16:creationId xmlns:a16="http://schemas.microsoft.com/office/drawing/2014/main" id="{6EA7BF8C-3039-B3A3-BDB3-3974BEF416AD}"/>
              </a:ext>
            </a:extLst>
          </p:cNvPr>
          <p:cNvSpPr>
            <a:spLocks noGrp="1" noRot="1" noChangeAspect="1" noChangeArrowheads="1" noTextEdit="1"/>
          </p:cNvSpPr>
          <p:nvPr>
            <p:ph type="sldImg"/>
          </p:nvPr>
        </p:nvSpPr>
        <p:spPr>
          <a:ln/>
        </p:spPr>
      </p:sp>
      <p:sp>
        <p:nvSpPr>
          <p:cNvPr id="135171" name="Rectangle 3">
            <a:extLst>
              <a:ext uri="{FF2B5EF4-FFF2-40B4-BE49-F238E27FC236}">
                <a16:creationId xmlns:a16="http://schemas.microsoft.com/office/drawing/2014/main" id="{BC127FC1-561D-F73C-AFBD-4BCDE51822F6}"/>
              </a:ext>
            </a:extLst>
          </p:cNvPr>
          <p:cNvSpPr>
            <a:spLocks noGrp="1" noChangeArrowheads="1"/>
          </p:cNvSpPr>
          <p:nvPr>
            <p:ph type="body" idx="1"/>
          </p:nvPr>
        </p:nvSpPr>
        <p:spPr/>
        <p:txBody>
          <a:bodyPr/>
          <a:lstStyle/>
          <a:p>
            <a:endParaRPr lang="en-US" baseline="0" dirty="0"/>
          </a:p>
        </p:txBody>
      </p:sp>
    </p:spTree>
    <p:extLst>
      <p:ext uri="{BB962C8B-B14F-4D97-AF65-F5344CB8AC3E}">
        <p14:creationId xmlns:p14="http://schemas.microsoft.com/office/powerpoint/2010/main" val="187997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xt only slide">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996694" y="1600200"/>
            <a:ext cx="7690105" cy="3915580"/>
          </a:xfrm>
          <a:prstGeom prst="rect">
            <a:avLst/>
          </a:prstGeom>
        </p:spPr>
        <p:txBody>
          <a:bodyPr/>
          <a:lstStyle>
            <a:lvl2pPr>
              <a:defRPr>
                <a:solidFill>
                  <a:srgbClr val="026CB6"/>
                </a:solidFill>
              </a:defRPr>
            </a:lvl2pPr>
            <a:lvl3pPr>
              <a:defRPr>
                <a:solidFill>
                  <a:srgbClr val="026CB6"/>
                </a:solidFill>
              </a:defRPr>
            </a:lvl3pPr>
            <a:lvl4pPr>
              <a:defRPr>
                <a:solidFill>
                  <a:srgbClr val="026CB6"/>
                </a:solidFill>
              </a:defRPr>
            </a:lvl4pPr>
          </a:lstStyle>
          <a:p>
            <a:pPr lvl="0"/>
            <a:r>
              <a:rPr lang="en-US" dirty="0"/>
              <a:t>Click to edit subhead</a:t>
            </a:r>
          </a:p>
          <a:p>
            <a:pPr lvl="1"/>
            <a:r>
              <a:rPr lang="en-US" dirty="0"/>
              <a:t>Second level</a:t>
            </a:r>
          </a:p>
          <a:p>
            <a:pPr lvl="2"/>
            <a:r>
              <a:rPr lang="en-US" dirty="0"/>
              <a:t>Third level</a:t>
            </a:r>
          </a:p>
          <a:p>
            <a:pPr lvl="3"/>
            <a:r>
              <a:rPr lang="en-US" dirty="0"/>
              <a:t>Fourth level</a:t>
            </a:r>
          </a:p>
        </p:txBody>
      </p:sp>
      <p:sp>
        <p:nvSpPr>
          <p:cNvPr id="3" name="Title 2">
            <a:extLst>
              <a:ext uri="{FF2B5EF4-FFF2-40B4-BE49-F238E27FC236}">
                <a16:creationId xmlns:a16="http://schemas.microsoft.com/office/drawing/2014/main" id="{3A7AC7A5-9C37-4671-BABD-FF4D248D2FE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7" name="Slide Number Placeholder 5">
            <a:extLst>
              <a:ext uri="{FF2B5EF4-FFF2-40B4-BE49-F238E27FC236}">
                <a16:creationId xmlns:a16="http://schemas.microsoft.com/office/drawing/2014/main" id="{C4D19C05-0F1E-48A9-97BA-A73CDED2DFC1}"/>
              </a:ext>
            </a:extLst>
          </p:cNvPr>
          <p:cNvSpPr txBox="1">
            <a:spLocks/>
          </p:cNvSpPr>
          <p:nvPr userDrawn="1"/>
        </p:nvSpPr>
        <p:spPr>
          <a:xfrm>
            <a:off x="7010400" y="6553200"/>
            <a:ext cx="2133600" cy="457200"/>
          </a:xfrm>
          <a:prstGeom prst="rect">
            <a:avLst/>
          </a:prstGeom>
        </p:spPr>
        <p:txBody>
          <a:bodyPr/>
          <a:ls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a:lstStyle>
          <a:p>
            <a:pPr algn="r"/>
            <a:fld id="{6CB9C34D-2934-4EE6-B14D-FBCFD671BB2D}" type="slidenum">
              <a:rPr lang="en-US" altLang="en-US" smtClean="0"/>
              <a:pPr algn="r"/>
              <a:t>‹#›</a:t>
            </a:fld>
            <a:endParaRPr lang="en-US" altLang="en-US" dirty="0"/>
          </a:p>
        </p:txBody>
      </p:sp>
    </p:spTree>
    <p:extLst>
      <p:ext uri="{BB962C8B-B14F-4D97-AF65-F5344CB8AC3E}">
        <p14:creationId xmlns:p14="http://schemas.microsoft.com/office/powerpoint/2010/main" val="376454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2800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28004" name="Rectangle 4"/>
          <p:cNvSpPr>
            <a:spLocks noGrp="1" noChangeArrowheads="1"/>
          </p:cNvSpPr>
          <p:nvPr>
            <p:ph type="dt" sz="half" idx="2"/>
          </p:nvPr>
        </p:nvSpPr>
        <p:spPr>
          <a:xfrm>
            <a:off x="457200" y="6245225"/>
            <a:ext cx="2133600" cy="476250"/>
          </a:xfrm>
        </p:spPr>
        <p:txBody>
          <a:bodyPr/>
          <a:lstStyle>
            <a:lvl1pPr>
              <a:defRPr/>
            </a:lvl1pPr>
          </a:lstStyle>
          <a:p>
            <a:endParaRPr lang="en-US" altLang="en-US"/>
          </a:p>
        </p:txBody>
      </p:sp>
      <p:sp>
        <p:nvSpPr>
          <p:cNvPr id="128005" name="Rectangle 5"/>
          <p:cNvSpPr>
            <a:spLocks noGrp="1" noChangeArrowheads="1"/>
          </p:cNvSpPr>
          <p:nvPr>
            <p:ph type="ftr" sz="quarter" idx="3"/>
          </p:nvPr>
        </p:nvSpPr>
        <p:spPr>
          <a:xfrm>
            <a:off x="2971800" y="6619875"/>
            <a:ext cx="3276600" cy="476250"/>
          </a:xfrm>
        </p:spPr>
        <p:txBody>
          <a:bodyPr/>
          <a:lstStyle>
            <a:lvl1pPr>
              <a:defRPr>
                <a:cs typeface="Arial" charset="0"/>
              </a:defRPr>
            </a:lvl1pPr>
          </a:lstStyle>
          <a:p>
            <a:r>
              <a:rPr lang="en-US" altLang="en-US"/>
              <a:t>2Copyright © 2005 SigmaXL</a:t>
            </a:r>
            <a:r>
              <a:rPr lang="en-US" altLang="en-US" baseline="30000"/>
              <a:t>®</a:t>
            </a:r>
            <a:r>
              <a:rPr lang="en-US" altLang="en-US"/>
              <a:t>. All rights reserved.</a:t>
            </a:r>
            <a:r>
              <a:rPr lang="en-US" altLang="en-US" baseline="30000"/>
              <a:t> </a:t>
            </a:r>
          </a:p>
        </p:txBody>
      </p:sp>
      <p:sp>
        <p:nvSpPr>
          <p:cNvPr id="128006" name="Rectangle 6"/>
          <p:cNvSpPr>
            <a:spLocks noGrp="1" noChangeArrowheads="1"/>
          </p:cNvSpPr>
          <p:nvPr>
            <p:ph type="sldNum" sz="quarter" idx="4"/>
          </p:nvPr>
        </p:nvSpPr>
        <p:spPr>
          <a:xfrm>
            <a:off x="6553200" y="6245225"/>
            <a:ext cx="2133600" cy="476250"/>
          </a:xfrm>
        </p:spPr>
        <p:txBody>
          <a:bodyPr/>
          <a:lstStyle>
            <a:lvl1pPr>
              <a:defRPr/>
            </a:lvl1pPr>
          </a:lstStyle>
          <a:p>
            <a:fld id="{82CBDB64-AD63-45E8-86B0-233AEF0DE154}" type="slidenum">
              <a:rPr lang="en-US" altLang="en-US"/>
              <a:pPr/>
              <a:t>‹#›</a:t>
            </a:fld>
            <a:endParaRPr lang="en-US" altLang="en-US"/>
          </a:p>
        </p:txBody>
      </p:sp>
      <p:pic>
        <p:nvPicPr>
          <p:cNvPr id="9" name="Picture 42" descr="Sigmaxl new logo"/>
          <p:cNvPicPr>
            <a:picLocks noChangeAspect="1" noChangeArrowheads="1"/>
          </p:cNvPicPr>
          <p:nvPr userDrawn="1"/>
        </p:nvPicPr>
        <p:blipFill>
          <a:blip r:embed="rId2" cstate="print"/>
          <a:srcRect/>
          <a:stretch>
            <a:fillRect/>
          </a:stretch>
        </p:blipFill>
        <p:spPr bwMode="auto">
          <a:xfrm>
            <a:off x="76200" y="76200"/>
            <a:ext cx="1365250" cy="1052512"/>
          </a:xfrm>
          <a:prstGeom prst="rect">
            <a:avLst/>
          </a:prstGeom>
          <a:noFill/>
          <a:ln>
            <a:solidFill>
              <a:srgbClr val="002060"/>
            </a:solidFill>
          </a:ln>
        </p:spPr>
      </p:pic>
    </p:spTree>
    <p:extLst>
      <p:ext uri="{BB962C8B-B14F-4D97-AF65-F5344CB8AC3E}">
        <p14:creationId xmlns:p14="http://schemas.microsoft.com/office/powerpoint/2010/main" val="1286183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endParaRPr lang="en-US" altLang="en-US" dirty="0"/>
          </a:p>
        </p:txBody>
      </p:sp>
    </p:spTree>
    <p:extLst>
      <p:ext uri="{BB962C8B-B14F-4D97-AF65-F5344CB8AC3E}">
        <p14:creationId xmlns:p14="http://schemas.microsoft.com/office/powerpoint/2010/main" val="143637870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69" r:id="rId4"/>
  </p:sldLayoutIdLst>
  <p:hf sldNum="0" hdr="0" ftr="0" dt="0"/>
  <p:txStyles>
    <p:titleStyle>
      <a:lvl1pPr algn="ctr" defTabSz="457127" rtl="0" eaLnBrk="1" latinLnBrk="0" hangingPunct="1">
        <a:spcBef>
          <a:spcPct val="0"/>
        </a:spcBef>
        <a:buNone/>
        <a:defRPr sz="4395" kern="1200">
          <a:solidFill>
            <a:schemeClr val="tx1"/>
          </a:solidFill>
          <a:latin typeface="+mj-lt"/>
          <a:ea typeface="+mj-ea"/>
          <a:cs typeface="+mj-cs"/>
        </a:defRPr>
      </a:lvl1pPr>
    </p:titleStyle>
    <p:bodyStyle>
      <a:lvl1pPr marL="342845" indent="-342845" algn="l" defTabSz="457127" rtl="0" eaLnBrk="1" latinLnBrk="0" hangingPunct="1">
        <a:spcBef>
          <a:spcPct val="20000"/>
        </a:spcBef>
        <a:buFont typeface="Arial"/>
        <a:buChar char="•"/>
        <a:defRPr sz="3208" kern="1200">
          <a:solidFill>
            <a:schemeClr val="tx1"/>
          </a:solidFill>
          <a:latin typeface="+mn-lt"/>
          <a:ea typeface="+mn-ea"/>
          <a:cs typeface="+mn-cs"/>
        </a:defRPr>
      </a:lvl1pPr>
      <a:lvl2pPr marL="742831" indent="-285704" algn="l" defTabSz="457127" rtl="0" eaLnBrk="1" latinLnBrk="0" hangingPunct="1">
        <a:spcBef>
          <a:spcPct val="20000"/>
        </a:spcBef>
        <a:buFont typeface="Arial"/>
        <a:buChar char="–"/>
        <a:defRPr sz="2791" kern="1200">
          <a:solidFill>
            <a:schemeClr val="tx1"/>
          </a:solidFill>
          <a:latin typeface="+mn-lt"/>
          <a:ea typeface="+mn-ea"/>
          <a:cs typeface="+mn-cs"/>
        </a:defRPr>
      </a:lvl2pPr>
      <a:lvl3pPr marL="1142817" indent="-228563" algn="l" defTabSz="457127" rtl="0" eaLnBrk="1" latinLnBrk="0" hangingPunct="1">
        <a:spcBef>
          <a:spcPct val="20000"/>
        </a:spcBef>
        <a:buFont typeface="Arial"/>
        <a:buChar char="•"/>
        <a:defRPr sz="2395" kern="1200">
          <a:solidFill>
            <a:schemeClr val="tx1"/>
          </a:solidFill>
          <a:latin typeface="+mn-lt"/>
          <a:ea typeface="+mn-ea"/>
          <a:cs typeface="+mn-cs"/>
        </a:defRPr>
      </a:lvl3pPr>
      <a:lvl4pPr marL="1599944" indent="-228563" algn="l" defTabSz="457127" rtl="0" eaLnBrk="1" latinLnBrk="0" hangingPunct="1">
        <a:spcBef>
          <a:spcPct val="20000"/>
        </a:spcBef>
        <a:buFont typeface="Arial"/>
        <a:buChar char="–"/>
        <a:defRPr sz="2000" kern="1200">
          <a:solidFill>
            <a:schemeClr val="tx1"/>
          </a:solidFill>
          <a:latin typeface="+mn-lt"/>
          <a:ea typeface="+mn-ea"/>
          <a:cs typeface="+mn-cs"/>
        </a:defRPr>
      </a:lvl4pPr>
      <a:lvl5pPr marL="2057071" indent="-228563" algn="l" defTabSz="457127" rtl="0" eaLnBrk="1" latinLnBrk="0" hangingPunct="1">
        <a:spcBef>
          <a:spcPct val="20000"/>
        </a:spcBef>
        <a:buFont typeface="Arial"/>
        <a:buChar char="»"/>
        <a:defRPr sz="2000" kern="1200">
          <a:solidFill>
            <a:schemeClr val="tx1"/>
          </a:solidFill>
          <a:latin typeface="+mn-lt"/>
          <a:ea typeface="+mn-ea"/>
          <a:cs typeface="+mn-cs"/>
        </a:defRPr>
      </a:lvl5pPr>
      <a:lvl6pPr marL="2514198" indent="-228563" algn="l" defTabSz="457127" rtl="0" eaLnBrk="1" latinLnBrk="0" hangingPunct="1">
        <a:spcBef>
          <a:spcPct val="20000"/>
        </a:spcBef>
        <a:buFont typeface="Arial"/>
        <a:buChar char="•"/>
        <a:defRPr sz="2000" kern="1200">
          <a:solidFill>
            <a:schemeClr val="tx1"/>
          </a:solidFill>
          <a:latin typeface="+mn-lt"/>
          <a:ea typeface="+mn-ea"/>
          <a:cs typeface="+mn-cs"/>
        </a:defRPr>
      </a:lvl6pPr>
      <a:lvl7pPr marL="2971325" indent="-228563" algn="l" defTabSz="457127" rtl="0" eaLnBrk="1" latinLnBrk="0" hangingPunct="1">
        <a:spcBef>
          <a:spcPct val="20000"/>
        </a:spcBef>
        <a:buFont typeface="Arial"/>
        <a:buChar char="•"/>
        <a:defRPr sz="2000" kern="1200">
          <a:solidFill>
            <a:schemeClr val="tx1"/>
          </a:solidFill>
          <a:latin typeface="+mn-lt"/>
          <a:ea typeface="+mn-ea"/>
          <a:cs typeface="+mn-cs"/>
        </a:defRPr>
      </a:lvl7pPr>
      <a:lvl8pPr marL="3428451" indent="-228563" algn="l" defTabSz="457127" rtl="0" eaLnBrk="1" latinLnBrk="0" hangingPunct="1">
        <a:spcBef>
          <a:spcPct val="20000"/>
        </a:spcBef>
        <a:buFont typeface="Arial"/>
        <a:buChar char="•"/>
        <a:defRPr sz="2000" kern="1200">
          <a:solidFill>
            <a:schemeClr val="tx1"/>
          </a:solidFill>
          <a:latin typeface="+mn-lt"/>
          <a:ea typeface="+mn-ea"/>
          <a:cs typeface="+mn-cs"/>
        </a:defRPr>
      </a:lvl8pPr>
      <a:lvl9pPr marL="3885578" indent="-228563" algn="l" defTabSz="45712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igmaxl.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4.xml"/><Relationship Id="rId5" Type="http://schemas.openxmlformats.org/officeDocument/2006/relationships/image" Target="../media/image47.png"/><Relationship Id="rId4" Type="http://schemas.openxmlformats.org/officeDocument/2006/relationships/image" Target="../media/image46.png"/></Relationships>
</file>

<file path=ppt/slides/_rels/slide4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56.png"/></Relationships>
</file>

<file path=ppt/slides/_rels/slide5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6.xml"/><Relationship Id="rId1" Type="http://schemas.openxmlformats.org/officeDocument/2006/relationships/slideLayout" Target="../slideLayouts/slideLayout4.xml"/><Relationship Id="rId5" Type="http://schemas.openxmlformats.org/officeDocument/2006/relationships/image" Target="../media/image61.png"/><Relationship Id="rId4" Type="http://schemas.openxmlformats.org/officeDocument/2006/relationships/image" Target="../media/image60.png"/></Relationships>
</file>

<file path=ppt/slides/_rels/slide59.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57.xml"/><Relationship Id="rId1" Type="http://schemas.openxmlformats.org/officeDocument/2006/relationships/slideLayout" Target="../slideLayouts/slideLayout3.xml"/><Relationship Id="rId5" Type="http://schemas.openxmlformats.org/officeDocument/2006/relationships/image" Target="../media/image62.wm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58.xml"/><Relationship Id="rId1" Type="http://schemas.openxmlformats.org/officeDocument/2006/relationships/slideLayout" Target="../slideLayouts/slideLayout3.xml"/><Relationship Id="rId5" Type="http://schemas.openxmlformats.org/officeDocument/2006/relationships/hyperlink" Target="http://www.sigmaxl.com/"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p:txBody>
          <a:body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br>
              <a:rPr lang="en-CA" sz="2400" dirty="0"/>
            </a:br>
            <a:r>
              <a:rPr lang="en-CA" sz="2800" dirty="0"/>
              <a:t>Part 1 of 3: Overview of New Features in Version 11, New Graphical Tools and Augment DOE</a:t>
            </a:r>
            <a:br>
              <a:rPr lang="en-CA" sz="2800" dirty="0"/>
            </a:br>
            <a:r>
              <a:rPr lang="en-CA" sz="2800" dirty="0"/>
              <a:t>Wednesday May 28, 2025</a:t>
            </a:r>
            <a:endParaRPr lang="en-US" sz="2800" dirty="0">
              <a:solidFill>
                <a:srgbClr val="000066"/>
              </a:solidFill>
            </a:endParaRPr>
          </a:p>
        </p:txBody>
      </p:sp>
      <p:sp>
        <p:nvSpPr>
          <p:cNvPr id="5" name="Rectangle 4"/>
          <p:cNvSpPr/>
          <p:nvPr/>
        </p:nvSpPr>
        <p:spPr>
          <a:xfrm>
            <a:off x="4196738" y="4653446"/>
            <a:ext cx="4561644" cy="1938992"/>
          </a:xfrm>
          <a:prstGeom prst="rect">
            <a:avLst/>
          </a:prstGeom>
        </p:spPr>
        <p:txBody>
          <a:bodyPr wrap="square">
            <a:spAutoFit/>
          </a:bodyPr>
          <a:lstStyle/>
          <a:p>
            <a:pPr algn="ctr"/>
            <a:r>
              <a:rPr lang="en-US" sz="2400" dirty="0">
                <a:solidFill>
                  <a:srgbClr val="000066"/>
                </a:solidFill>
              </a:rPr>
              <a:t>John Noguera, P.Eng.</a:t>
            </a:r>
            <a:br>
              <a:rPr lang="en-US" sz="2400" dirty="0">
                <a:solidFill>
                  <a:srgbClr val="000066"/>
                </a:solidFill>
              </a:rPr>
            </a:br>
            <a:r>
              <a:rPr lang="en-US" sz="2400" dirty="0">
                <a:solidFill>
                  <a:srgbClr val="000066"/>
                </a:solidFill>
              </a:rPr>
              <a:t>CTO &amp; Co-founder </a:t>
            </a:r>
            <a:br>
              <a:rPr lang="en-US" sz="2400" dirty="0">
                <a:solidFill>
                  <a:srgbClr val="000066"/>
                </a:solidFill>
              </a:rPr>
            </a:br>
            <a:r>
              <a:rPr lang="en-US" sz="2400" dirty="0">
                <a:solidFill>
                  <a:srgbClr val="000066"/>
                </a:solidFill>
              </a:rPr>
              <a:t>SigmaXL, Inc.</a:t>
            </a:r>
          </a:p>
          <a:p>
            <a:pPr algn="ctr"/>
            <a:r>
              <a:rPr lang="en-US" sz="2400" dirty="0">
                <a:solidFill>
                  <a:srgbClr val="000066"/>
                </a:solidFill>
                <a:hlinkClick r:id="rId3"/>
              </a:rPr>
              <a:t>www.SigmaXL.com</a:t>
            </a:r>
            <a:endParaRPr lang="en-US" sz="2400" dirty="0">
              <a:solidFill>
                <a:srgbClr val="000066"/>
              </a:solidFill>
            </a:endParaRPr>
          </a:p>
          <a:p>
            <a:pPr algn="ctr"/>
            <a:r>
              <a:rPr lang="en-US" sz="2400" dirty="0">
                <a:solidFill>
                  <a:srgbClr val="000066"/>
                </a:solidFill>
              </a:rPr>
              <a:t>www.linkedin.com/in/johnnoguera</a:t>
            </a:r>
            <a:endParaRPr lang="en-US" sz="2400" dirty="0"/>
          </a:p>
        </p:txBody>
      </p:sp>
      <p:pic>
        <p:nvPicPr>
          <p:cNvPr id="10" name="Picture 9"/>
          <p:cNvPicPr/>
          <p:nvPr/>
        </p:nvPicPr>
        <p:blipFill>
          <a:blip r:embed="rId4"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3" name="Picture 2">
            <a:extLst>
              <a:ext uri="{FF2B5EF4-FFF2-40B4-BE49-F238E27FC236}">
                <a16:creationId xmlns:a16="http://schemas.microsoft.com/office/drawing/2014/main" id="{9C3CB799-071C-42A9-F339-190AEE575CB7}"/>
              </a:ext>
            </a:extLst>
          </p:cNvPr>
          <p:cNvPicPr>
            <a:picLocks noChangeAspect="1"/>
          </p:cNvPicPr>
          <p:nvPr/>
        </p:nvPicPr>
        <p:blipFill>
          <a:blip r:embed="rId6"/>
          <a:stretch>
            <a:fillRect/>
          </a:stretch>
        </p:blipFill>
        <p:spPr>
          <a:xfrm>
            <a:off x="189706" y="4792781"/>
            <a:ext cx="4007032" cy="16603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DECC41-2F84-05E1-A41E-E4A7B49BD84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7404A35A-C9C2-7745-A93B-4279435A7870}"/>
              </a:ext>
            </a:extLst>
          </p:cNvPr>
          <p:cNvSpPr>
            <a:spLocks noGrp="1"/>
          </p:cNvSpPr>
          <p:nvPr>
            <p:ph type="sldNum" sz="quarter" idx="12"/>
          </p:nvPr>
        </p:nvSpPr>
        <p:spPr/>
        <p:txBody>
          <a:bodyPr/>
          <a:lstStyle/>
          <a:p>
            <a:fld id="{6CB9C34D-2934-4EE6-B14D-FBCFD671BB2D}" type="slidenum">
              <a:rPr lang="en-US" altLang="en-US"/>
              <a:pPr/>
              <a:t>10</a:t>
            </a:fld>
            <a:endParaRPr lang="en-US" altLang="en-US"/>
          </a:p>
        </p:txBody>
      </p:sp>
      <p:sp>
        <p:nvSpPr>
          <p:cNvPr id="134147" name="Rectangle 3">
            <a:extLst>
              <a:ext uri="{FF2B5EF4-FFF2-40B4-BE49-F238E27FC236}">
                <a16:creationId xmlns:a16="http://schemas.microsoft.com/office/drawing/2014/main" id="{144B5B07-5797-B7A1-0EF7-7BE20C189695}"/>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General Full Factorial Designs:</a:t>
            </a:r>
          </a:p>
          <a:p>
            <a:r>
              <a:rPr lang="en-CA" sz="2800" dirty="0"/>
              <a:t>1 to 10 Categorical Factors with up to 10 Levels</a:t>
            </a:r>
          </a:p>
          <a:p>
            <a:r>
              <a:rPr lang="en-CA" sz="2800" dirty="0"/>
              <a:t>Use 1 Categorical Factor with Block on Replicates for Randomized Complete Block Design</a:t>
            </a:r>
          </a:p>
        </p:txBody>
      </p:sp>
      <p:sp>
        <p:nvSpPr>
          <p:cNvPr id="7" name="Rectangle 2">
            <a:extLst>
              <a:ext uri="{FF2B5EF4-FFF2-40B4-BE49-F238E27FC236}">
                <a16:creationId xmlns:a16="http://schemas.microsoft.com/office/drawing/2014/main" id="{80A78012-970A-B5A2-87AA-13FE92E17530}"/>
              </a:ext>
            </a:extLst>
          </p:cNvPr>
          <p:cNvSpPr>
            <a:spLocks noGrp="1" noChangeArrowheads="1"/>
          </p:cNvSpPr>
          <p:nvPr>
            <p:ph type="title"/>
          </p:nvPr>
        </p:nvSpPr>
        <p:spPr>
          <a:xfrm>
            <a:off x="533400" y="2286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299407477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467F5-FCAC-D492-4326-4AEEB825DAE4}"/>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F69837E-F197-C0A3-CBB8-301F61CF9AE3}"/>
              </a:ext>
            </a:extLst>
          </p:cNvPr>
          <p:cNvSpPr>
            <a:spLocks noGrp="1"/>
          </p:cNvSpPr>
          <p:nvPr>
            <p:ph type="sldNum" sz="quarter" idx="12"/>
          </p:nvPr>
        </p:nvSpPr>
        <p:spPr/>
        <p:txBody>
          <a:bodyPr/>
          <a:lstStyle/>
          <a:p>
            <a:fld id="{6CB9C34D-2934-4EE6-B14D-FBCFD671BB2D}" type="slidenum">
              <a:rPr lang="en-US" altLang="en-US"/>
              <a:pPr/>
              <a:t>11</a:t>
            </a:fld>
            <a:endParaRPr lang="en-US" altLang="en-US"/>
          </a:p>
        </p:txBody>
      </p:sp>
      <p:sp>
        <p:nvSpPr>
          <p:cNvPr id="134147" name="Rectangle 3">
            <a:extLst>
              <a:ext uri="{FF2B5EF4-FFF2-40B4-BE49-F238E27FC236}">
                <a16:creationId xmlns:a16="http://schemas.microsoft.com/office/drawing/2014/main" id="{C965B19E-F67B-C621-FB86-072C6AA8E01B}"/>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Improved Response Surface Designs:</a:t>
            </a:r>
          </a:p>
          <a:p>
            <a:r>
              <a:rPr lang="en-CA" sz="2800" dirty="0"/>
              <a:t>Expanded catalog with up to 128 design (cube) runs</a:t>
            </a:r>
          </a:p>
          <a:p>
            <a:r>
              <a:rPr lang="en-CA" sz="2800" dirty="0"/>
              <a:t>Up to 8 Continuous Factors and 10 Categorical Factors with 8 Levels</a:t>
            </a:r>
          </a:p>
          <a:p>
            <a:r>
              <a:rPr lang="en-CA" sz="2800" dirty="0"/>
              <a:t>Central Composite Designs with Minimal (2 center points), Uniform Precision or Orthogonal Blocks</a:t>
            </a:r>
          </a:p>
          <a:p>
            <a:r>
              <a:rPr lang="en-CA" sz="2800" dirty="0"/>
              <a:t>Box-Behnken Designs for 3 to 7 Continuous Factors</a:t>
            </a:r>
          </a:p>
        </p:txBody>
      </p:sp>
      <p:sp>
        <p:nvSpPr>
          <p:cNvPr id="7" name="Rectangle 2">
            <a:extLst>
              <a:ext uri="{FF2B5EF4-FFF2-40B4-BE49-F238E27FC236}">
                <a16:creationId xmlns:a16="http://schemas.microsoft.com/office/drawing/2014/main" id="{00A414B4-27C6-9347-E6AC-1C77AF441604}"/>
              </a:ext>
            </a:extLst>
          </p:cNvPr>
          <p:cNvSpPr>
            <a:spLocks noGrp="1" noChangeArrowheads="1"/>
          </p:cNvSpPr>
          <p:nvPr>
            <p:ph type="title"/>
          </p:nvPr>
        </p:nvSpPr>
        <p:spPr>
          <a:xfrm>
            <a:off x="533400" y="2286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164169913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3195D-A595-019B-BC36-C10B6ABF2E4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BBED03F8-5C3A-056C-5156-86331B948620}"/>
              </a:ext>
            </a:extLst>
          </p:cNvPr>
          <p:cNvSpPr>
            <a:spLocks noGrp="1"/>
          </p:cNvSpPr>
          <p:nvPr>
            <p:ph type="sldNum" sz="quarter" idx="12"/>
          </p:nvPr>
        </p:nvSpPr>
        <p:spPr/>
        <p:txBody>
          <a:bodyPr/>
          <a:lstStyle/>
          <a:p>
            <a:fld id="{6CB9C34D-2934-4EE6-B14D-FBCFD671BB2D}" type="slidenum">
              <a:rPr lang="en-US" altLang="en-US"/>
              <a:pPr/>
              <a:t>12</a:t>
            </a:fld>
            <a:endParaRPr lang="en-US" altLang="en-US"/>
          </a:p>
        </p:txBody>
      </p:sp>
      <p:sp>
        <p:nvSpPr>
          <p:cNvPr id="134147" name="Rectangle 3">
            <a:extLst>
              <a:ext uri="{FF2B5EF4-FFF2-40B4-BE49-F238E27FC236}">
                <a16:creationId xmlns:a16="http://schemas.microsoft.com/office/drawing/2014/main" id="{E3EEF7B3-71C4-24FD-0D69-8A48DDE06867}"/>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Definitive Screening Designs:</a:t>
            </a:r>
          </a:p>
          <a:p>
            <a:r>
              <a:rPr lang="en-CA" sz="2800" dirty="0"/>
              <a:t>Powerful 3 Level Screening Designs</a:t>
            </a:r>
          </a:p>
          <a:p>
            <a:r>
              <a:rPr lang="en-CA" sz="2800" dirty="0"/>
              <a:t>Up to 19 Continuous and/or Categorical Factors</a:t>
            </a:r>
          </a:p>
        </p:txBody>
      </p:sp>
      <p:sp>
        <p:nvSpPr>
          <p:cNvPr id="7" name="Rectangle 2">
            <a:extLst>
              <a:ext uri="{FF2B5EF4-FFF2-40B4-BE49-F238E27FC236}">
                <a16:creationId xmlns:a16="http://schemas.microsoft.com/office/drawing/2014/main" id="{5CB72BBD-B0D3-BDC4-EC6E-8C84234C1923}"/>
              </a:ext>
            </a:extLst>
          </p:cNvPr>
          <p:cNvSpPr>
            <a:spLocks noGrp="1" noChangeArrowheads="1"/>
          </p:cNvSpPr>
          <p:nvPr>
            <p:ph type="title"/>
          </p:nvPr>
        </p:nvSpPr>
        <p:spPr>
          <a:xfrm>
            <a:off x="609600" y="3048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360108768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52A42-9D90-46BB-062A-7F57A3D35D5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EB3B0D2-285D-91E1-A831-55A0BC48CE04}"/>
              </a:ext>
            </a:extLst>
          </p:cNvPr>
          <p:cNvSpPr>
            <a:spLocks noGrp="1"/>
          </p:cNvSpPr>
          <p:nvPr>
            <p:ph type="sldNum" sz="quarter" idx="12"/>
          </p:nvPr>
        </p:nvSpPr>
        <p:spPr/>
        <p:txBody>
          <a:bodyPr/>
          <a:lstStyle/>
          <a:p>
            <a:fld id="{6CB9C34D-2934-4EE6-B14D-FBCFD671BB2D}" type="slidenum">
              <a:rPr lang="en-US" altLang="en-US"/>
              <a:pPr/>
              <a:t>13</a:t>
            </a:fld>
            <a:endParaRPr lang="en-US" altLang="en-US"/>
          </a:p>
        </p:txBody>
      </p:sp>
      <p:sp>
        <p:nvSpPr>
          <p:cNvPr id="134147" name="Rectangle 3">
            <a:extLst>
              <a:ext uri="{FF2B5EF4-FFF2-40B4-BE49-F238E27FC236}">
                <a16:creationId xmlns:a16="http://schemas.microsoft.com/office/drawing/2014/main" id="{5CC4314F-639A-9627-0DC6-602D030B421C}"/>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Optimal Designs:</a:t>
            </a:r>
          </a:p>
          <a:p>
            <a:r>
              <a:rPr lang="en-CA" sz="2800" dirty="0"/>
              <a:t>D-Optimal (recommended as an efficient general- purpose alternative to classical screening and two-level factorial designs)</a:t>
            </a:r>
          </a:p>
          <a:p>
            <a:r>
              <a:rPr lang="en-CA" sz="2800" dirty="0"/>
              <a:t>I-Optimal (recommended for response surface designs)</a:t>
            </a:r>
          </a:p>
          <a:p>
            <a:r>
              <a:rPr lang="en-CA" sz="2800" dirty="0"/>
              <a:t>A-Optimal (recommended for screening designs)</a:t>
            </a:r>
          </a:p>
        </p:txBody>
      </p:sp>
      <p:sp>
        <p:nvSpPr>
          <p:cNvPr id="7" name="Rectangle 2">
            <a:extLst>
              <a:ext uri="{FF2B5EF4-FFF2-40B4-BE49-F238E27FC236}">
                <a16:creationId xmlns:a16="http://schemas.microsoft.com/office/drawing/2014/main" id="{70246BAD-D9EF-B0CA-2DEA-D419805D7F5C}"/>
              </a:ext>
            </a:extLst>
          </p:cNvPr>
          <p:cNvSpPr>
            <a:spLocks noGrp="1" noChangeArrowheads="1"/>
          </p:cNvSpPr>
          <p:nvPr>
            <p:ph type="title"/>
          </p:nvPr>
        </p:nvSpPr>
        <p:spPr>
          <a:xfrm>
            <a:off x="533400" y="2286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217608848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EEFC0-1D20-680A-D27F-E7EBAA0CB0C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52845B3-5834-59F2-39A9-EBD8631AA5EC}"/>
              </a:ext>
            </a:extLst>
          </p:cNvPr>
          <p:cNvSpPr>
            <a:spLocks noGrp="1"/>
          </p:cNvSpPr>
          <p:nvPr>
            <p:ph type="sldNum" sz="quarter" idx="12"/>
          </p:nvPr>
        </p:nvSpPr>
        <p:spPr/>
        <p:txBody>
          <a:bodyPr/>
          <a:lstStyle/>
          <a:p>
            <a:fld id="{6CB9C34D-2934-4EE6-B14D-FBCFD671BB2D}" type="slidenum">
              <a:rPr lang="en-US" altLang="en-US"/>
              <a:pPr/>
              <a:t>14</a:t>
            </a:fld>
            <a:endParaRPr lang="en-US" altLang="en-US"/>
          </a:p>
        </p:txBody>
      </p:sp>
      <p:sp>
        <p:nvSpPr>
          <p:cNvPr id="134147" name="Rectangle 3">
            <a:extLst>
              <a:ext uri="{FF2B5EF4-FFF2-40B4-BE49-F238E27FC236}">
                <a16:creationId xmlns:a16="http://schemas.microsoft.com/office/drawing/2014/main" id="{DD4585B7-71DA-4934-9E92-D7E39C58F9C1}"/>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Optimal Designs:</a:t>
            </a:r>
          </a:p>
          <a:p>
            <a:r>
              <a:rPr lang="en-CA" sz="2800" dirty="0"/>
              <a:t>1 to 19 Continuous and/or Categorical Factors (maximum of 10 Categorical Factors with 10 Levels) </a:t>
            </a:r>
          </a:p>
          <a:p>
            <a:r>
              <a:rPr lang="en-CA" sz="2800" dirty="0"/>
              <a:t>Continuous Factor linear constraint formulas</a:t>
            </a:r>
          </a:p>
          <a:p>
            <a:r>
              <a:rPr lang="en-CA" sz="2800" dirty="0"/>
              <a:t>Report of Optimal Design Diagnostic Metrics and Model Term SE and VIF values</a:t>
            </a:r>
          </a:p>
        </p:txBody>
      </p:sp>
      <p:sp>
        <p:nvSpPr>
          <p:cNvPr id="7" name="Rectangle 2">
            <a:extLst>
              <a:ext uri="{FF2B5EF4-FFF2-40B4-BE49-F238E27FC236}">
                <a16:creationId xmlns:a16="http://schemas.microsoft.com/office/drawing/2014/main" id="{E77D2C13-90EB-4F1E-5B1F-9CA71198407F}"/>
              </a:ext>
            </a:extLst>
          </p:cNvPr>
          <p:cNvSpPr>
            <a:spLocks noGrp="1" noChangeArrowheads="1"/>
          </p:cNvSpPr>
          <p:nvPr>
            <p:ph type="title"/>
          </p:nvPr>
        </p:nvSpPr>
        <p:spPr>
          <a:xfrm>
            <a:off x="533400" y="333375"/>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151769484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EDB4B-62BD-17F4-0D02-97F71D944D1A}"/>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D07D58E6-2DD7-524B-D98B-6A7AD0FAF7E4}"/>
              </a:ext>
            </a:extLst>
          </p:cNvPr>
          <p:cNvSpPr>
            <a:spLocks noGrp="1"/>
          </p:cNvSpPr>
          <p:nvPr>
            <p:ph type="sldNum" sz="quarter" idx="12"/>
          </p:nvPr>
        </p:nvSpPr>
        <p:spPr/>
        <p:txBody>
          <a:bodyPr/>
          <a:lstStyle/>
          <a:p>
            <a:fld id="{6CB9C34D-2934-4EE6-B14D-FBCFD671BB2D}" type="slidenum">
              <a:rPr lang="en-US" altLang="en-US"/>
              <a:pPr/>
              <a:t>15</a:t>
            </a:fld>
            <a:endParaRPr lang="en-US" altLang="en-US"/>
          </a:p>
        </p:txBody>
      </p:sp>
      <p:sp>
        <p:nvSpPr>
          <p:cNvPr id="134147" name="Rectangle 3">
            <a:extLst>
              <a:ext uri="{FF2B5EF4-FFF2-40B4-BE49-F238E27FC236}">
                <a16:creationId xmlns:a16="http://schemas.microsoft.com/office/drawing/2014/main" id="{14C58CC5-C5C6-ED9A-1BCC-868E8E02DA02}"/>
              </a:ext>
            </a:extLst>
          </p:cNvPr>
          <p:cNvSpPr>
            <a:spLocks noGrp="1" noChangeArrowheads="1"/>
          </p:cNvSpPr>
          <p:nvPr>
            <p:ph type="body" idx="1"/>
          </p:nvPr>
        </p:nvSpPr>
        <p:spPr>
          <a:xfrm>
            <a:off x="304800" y="1295400"/>
            <a:ext cx="8382000" cy="4724400"/>
          </a:xfrm>
        </p:spPr>
        <p:txBody>
          <a:bodyPr/>
          <a:lstStyle/>
          <a:p>
            <a:r>
              <a:rPr lang="en-CA" sz="2800" dirty="0"/>
              <a:t>Improved power calculator with detailed power information</a:t>
            </a:r>
          </a:p>
          <a:p>
            <a:r>
              <a:rPr lang="en-CA" sz="2800" dirty="0"/>
              <a:t>Fraction of Design Space (FDS) Plots</a:t>
            </a:r>
          </a:p>
          <a:p>
            <a:r>
              <a:rPr lang="en-CA" sz="2800" dirty="0"/>
              <a:t>Option for randomized or equally spaced center points</a:t>
            </a:r>
          </a:p>
          <a:p>
            <a:r>
              <a:rPr lang="en-CA" sz="2800" dirty="0"/>
              <a:t>Randomize runs with Seed (Base) as Clock or Specified Value</a:t>
            </a:r>
          </a:p>
          <a:p>
            <a:r>
              <a:rPr lang="en-CA" sz="2800" dirty="0"/>
              <a:t>Analysis uses Advanced Multiple Regression, with options such as Stepwise/Best Subsets and includes Multiple Response Optimization</a:t>
            </a:r>
          </a:p>
          <a:p>
            <a:endParaRPr lang="en-CA" sz="2800" dirty="0"/>
          </a:p>
        </p:txBody>
      </p:sp>
      <p:sp>
        <p:nvSpPr>
          <p:cNvPr id="7" name="Rectangle 2">
            <a:extLst>
              <a:ext uri="{FF2B5EF4-FFF2-40B4-BE49-F238E27FC236}">
                <a16:creationId xmlns:a16="http://schemas.microsoft.com/office/drawing/2014/main" id="{EAE95D8C-1E12-6458-370E-BCE9EB33B78E}"/>
              </a:ext>
            </a:extLst>
          </p:cNvPr>
          <p:cNvSpPr>
            <a:spLocks noGrp="1" noChangeArrowheads="1"/>
          </p:cNvSpPr>
          <p:nvPr>
            <p:ph type="title"/>
          </p:nvPr>
        </p:nvSpPr>
        <p:spPr>
          <a:xfrm>
            <a:off x="533400" y="295275"/>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9645271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C7FED-12F9-6980-B69B-D8CEE729DFC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9935E60-99E3-40D0-4B90-4E9BD36CD7F4}"/>
              </a:ext>
            </a:extLst>
          </p:cNvPr>
          <p:cNvSpPr>
            <a:spLocks noGrp="1"/>
          </p:cNvSpPr>
          <p:nvPr>
            <p:ph type="sldNum" sz="quarter" idx="12"/>
          </p:nvPr>
        </p:nvSpPr>
        <p:spPr/>
        <p:txBody>
          <a:bodyPr/>
          <a:lstStyle/>
          <a:p>
            <a:fld id="{B016AC35-8579-444B-8C46-1518C1B2785A}" type="slidenum">
              <a:rPr lang="en-US" altLang="en-US" smtClean="0"/>
              <a:pPr/>
              <a:t>16</a:t>
            </a:fld>
            <a:endParaRPr lang="en-US" altLang="en-US" dirty="0"/>
          </a:p>
        </p:txBody>
      </p:sp>
      <p:sp>
        <p:nvSpPr>
          <p:cNvPr id="7" name="Rectangle 2">
            <a:extLst>
              <a:ext uri="{FF2B5EF4-FFF2-40B4-BE49-F238E27FC236}">
                <a16:creationId xmlns:a16="http://schemas.microsoft.com/office/drawing/2014/main" id="{251DA6CF-3878-5A38-C4E7-1247A8E0DC23}"/>
              </a:ext>
            </a:extLst>
          </p:cNvPr>
          <p:cNvSpPr>
            <a:spLocks noGrp="1" noChangeArrowheads="1"/>
          </p:cNvSpPr>
          <p:nvPr>
            <p:ph type="title"/>
          </p:nvPr>
        </p:nvSpPr>
        <p:spPr>
          <a:xfrm>
            <a:off x="-147918" y="241663"/>
            <a:ext cx="9439836" cy="685800"/>
          </a:xfrm>
        </p:spPr>
        <p:txBody>
          <a:bodyPr/>
          <a:lstStyle/>
          <a:p>
            <a:r>
              <a:rPr lang="en-CA" sz="4000" dirty="0"/>
              <a:t>Overlay Histograms &amp; Descriptive Statistics</a:t>
            </a:r>
          </a:p>
        </p:txBody>
      </p:sp>
      <p:pic>
        <p:nvPicPr>
          <p:cNvPr id="3" name="Picture 2">
            <a:extLst>
              <a:ext uri="{FF2B5EF4-FFF2-40B4-BE49-F238E27FC236}">
                <a16:creationId xmlns:a16="http://schemas.microsoft.com/office/drawing/2014/main" id="{58D3CCBA-ADA0-F1F4-7B60-AAD54D50A03B}"/>
              </a:ext>
            </a:extLst>
          </p:cNvPr>
          <p:cNvPicPr>
            <a:picLocks noChangeAspect="1"/>
          </p:cNvPicPr>
          <p:nvPr/>
        </p:nvPicPr>
        <p:blipFill>
          <a:blip r:embed="rId3"/>
          <a:stretch>
            <a:fillRect/>
          </a:stretch>
        </p:blipFill>
        <p:spPr>
          <a:xfrm>
            <a:off x="563245" y="2177366"/>
            <a:ext cx="5698490" cy="2166620"/>
          </a:xfrm>
          <a:prstGeom prst="rect">
            <a:avLst/>
          </a:prstGeom>
        </p:spPr>
      </p:pic>
      <p:pic>
        <p:nvPicPr>
          <p:cNvPr id="6" name="Picture 5">
            <a:extLst>
              <a:ext uri="{FF2B5EF4-FFF2-40B4-BE49-F238E27FC236}">
                <a16:creationId xmlns:a16="http://schemas.microsoft.com/office/drawing/2014/main" id="{0601F2A3-40D6-785C-3300-F23B206C063F}"/>
              </a:ext>
            </a:extLst>
          </p:cNvPr>
          <p:cNvPicPr>
            <a:picLocks noChangeAspect="1"/>
          </p:cNvPicPr>
          <p:nvPr/>
        </p:nvPicPr>
        <p:blipFill>
          <a:blip r:embed="rId4"/>
          <a:stretch>
            <a:fillRect/>
          </a:stretch>
        </p:blipFill>
        <p:spPr>
          <a:xfrm>
            <a:off x="207963" y="4543814"/>
            <a:ext cx="6172200" cy="1595120"/>
          </a:xfrm>
          <a:prstGeom prst="rect">
            <a:avLst/>
          </a:prstGeom>
        </p:spPr>
      </p:pic>
      <p:sp>
        <p:nvSpPr>
          <p:cNvPr id="8" name="TextBox 7">
            <a:extLst>
              <a:ext uri="{FF2B5EF4-FFF2-40B4-BE49-F238E27FC236}">
                <a16:creationId xmlns:a16="http://schemas.microsoft.com/office/drawing/2014/main" id="{4C59E4BB-68A4-F9A7-47DE-5B523B51EB5F}"/>
              </a:ext>
            </a:extLst>
          </p:cNvPr>
          <p:cNvSpPr txBox="1"/>
          <p:nvPr/>
        </p:nvSpPr>
        <p:spPr>
          <a:xfrm>
            <a:off x="1181100" y="1054208"/>
            <a:ext cx="6991350" cy="923330"/>
          </a:xfrm>
          <a:prstGeom prst="rect">
            <a:avLst/>
          </a:prstGeom>
          <a:noFill/>
          <a:ln w="19050">
            <a:solidFill>
              <a:srgbClr val="FF0000"/>
            </a:solidFill>
          </a:ln>
        </p:spPr>
        <p:txBody>
          <a:bodyPr wrap="square" rtlCol="0">
            <a:spAutoFit/>
          </a:bodyPr>
          <a:lstStyle/>
          <a:p>
            <a:r>
              <a:rPr lang="en-US" sz="1800" b="1" dirty="0"/>
              <a:t>File: Customer Data.xlsx</a:t>
            </a:r>
            <a:br>
              <a:rPr lang="en-US" sz="1800" b="1" dirty="0"/>
            </a:br>
            <a:endParaRPr lang="en-US" sz="1800" b="1" dirty="0"/>
          </a:p>
          <a:p>
            <a:r>
              <a:rPr lang="en-US" sz="1800" b="1" dirty="0"/>
              <a:t>SigmaXL &gt; Graphical Tools &gt; Overlay Histograms &amp; Descriptive Statistics</a:t>
            </a:r>
            <a:endParaRPr lang="en-CA" sz="1800" b="1" dirty="0"/>
          </a:p>
        </p:txBody>
      </p:sp>
      <p:sp>
        <p:nvSpPr>
          <p:cNvPr id="11" name="TextBox 10">
            <a:extLst>
              <a:ext uri="{FF2B5EF4-FFF2-40B4-BE49-F238E27FC236}">
                <a16:creationId xmlns:a16="http://schemas.microsoft.com/office/drawing/2014/main" id="{4FFAFEA3-1DB8-F024-9167-22C6883D2CB9}"/>
              </a:ext>
            </a:extLst>
          </p:cNvPr>
          <p:cNvSpPr txBox="1"/>
          <p:nvPr/>
        </p:nvSpPr>
        <p:spPr>
          <a:xfrm>
            <a:off x="6471602" y="2177366"/>
            <a:ext cx="2464435" cy="4513030"/>
          </a:xfrm>
          <a:prstGeom prst="rect">
            <a:avLst/>
          </a:prstGeom>
          <a:noFill/>
          <a:ln w="19050">
            <a:solidFill>
              <a:srgbClr val="FF0000"/>
            </a:solidFill>
          </a:ln>
        </p:spPr>
        <p:txBody>
          <a:bodyPr wrap="square" rtlCol="0">
            <a:spAutoFit/>
          </a:bodyPr>
          <a:lstStyle/>
          <a:p>
            <a:r>
              <a:rPr lang="en-US" dirty="0"/>
              <a:t>Note: A maximum of 5 Numeric Data Variables or 5 Group Category levels are permitted. We recommend using this to compare 2 or at most 3 variables/levels.</a:t>
            </a:r>
          </a:p>
          <a:p>
            <a:endParaRPr lang="en-US" dirty="0"/>
          </a:p>
          <a:p>
            <a:r>
              <a:rPr lang="en-US" sz="1800" dirty="0">
                <a:latin typeface="Calibri" panose="020F0502020204030204" pitchFamily="34" charset="0"/>
                <a:ea typeface="Times New Roman" panose="02020603050405020304" pitchFamily="18" charset="0"/>
                <a:cs typeface="Times New Roman" panose="02020603050405020304" pitchFamily="18" charset="0"/>
              </a:rPr>
              <a:t>The Histograms and Descriptive Statistics can be separated and combined. Colors and Transparency levels can be adjusted using Excel’s Format Chart Area tool.</a:t>
            </a:r>
          </a:p>
        </p:txBody>
      </p:sp>
    </p:spTree>
    <p:extLst>
      <p:ext uri="{BB962C8B-B14F-4D97-AF65-F5344CB8AC3E}">
        <p14:creationId xmlns:p14="http://schemas.microsoft.com/office/powerpoint/2010/main" val="394446599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335B5-D33A-6D2F-E6C1-2941F20FAF60}"/>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7FC2DEF-CCC5-9D62-FB07-83D951ED62C0}"/>
              </a:ext>
            </a:extLst>
          </p:cNvPr>
          <p:cNvSpPr>
            <a:spLocks noGrp="1"/>
          </p:cNvSpPr>
          <p:nvPr>
            <p:ph type="sldNum" sz="quarter" idx="12"/>
          </p:nvPr>
        </p:nvSpPr>
        <p:spPr/>
        <p:txBody>
          <a:bodyPr/>
          <a:lstStyle/>
          <a:p>
            <a:fld id="{B016AC35-8579-444B-8C46-1518C1B2785A}" type="slidenum">
              <a:rPr lang="en-US" altLang="en-US" smtClean="0"/>
              <a:pPr/>
              <a:t>17</a:t>
            </a:fld>
            <a:endParaRPr lang="en-US" altLang="en-US" dirty="0"/>
          </a:p>
        </p:txBody>
      </p:sp>
      <p:sp>
        <p:nvSpPr>
          <p:cNvPr id="7" name="Rectangle 2">
            <a:extLst>
              <a:ext uri="{FF2B5EF4-FFF2-40B4-BE49-F238E27FC236}">
                <a16:creationId xmlns:a16="http://schemas.microsoft.com/office/drawing/2014/main" id="{CD20FF41-89A9-4486-4571-BADF874EBE3B}"/>
              </a:ext>
            </a:extLst>
          </p:cNvPr>
          <p:cNvSpPr>
            <a:spLocks noGrp="1" noChangeArrowheads="1"/>
          </p:cNvSpPr>
          <p:nvPr>
            <p:ph type="title"/>
          </p:nvPr>
        </p:nvSpPr>
        <p:spPr>
          <a:xfrm>
            <a:off x="-147918" y="241663"/>
            <a:ext cx="9439836" cy="685800"/>
          </a:xfrm>
        </p:spPr>
        <p:txBody>
          <a:bodyPr/>
          <a:lstStyle/>
          <a:p>
            <a:r>
              <a:rPr lang="en-CA" sz="4000" dirty="0"/>
              <a:t>Overlay Histograms &amp; Descriptive Statistics</a:t>
            </a:r>
          </a:p>
        </p:txBody>
      </p:sp>
      <p:sp>
        <p:nvSpPr>
          <p:cNvPr id="2" name="TextBox 1">
            <a:extLst>
              <a:ext uri="{FF2B5EF4-FFF2-40B4-BE49-F238E27FC236}">
                <a16:creationId xmlns:a16="http://schemas.microsoft.com/office/drawing/2014/main" id="{C25F2F60-5A23-BE3E-37CB-B768A3E206E0}"/>
              </a:ext>
            </a:extLst>
          </p:cNvPr>
          <p:cNvSpPr txBox="1"/>
          <p:nvPr/>
        </p:nvSpPr>
        <p:spPr>
          <a:xfrm>
            <a:off x="1076325" y="1054208"/>
            <a:ext cx="6991350" cy="923330"/>
          </a:xfrm>
          <a:prstGeom prst="rect">
            <a:avLst/>
          </a:prstGeom>
          <a:noFill/>
          <a:ln w="19050">
            <a:solidFill>
              <a:srgbClr val="FF0000"/>
            </a:solidFill>
          </a:ln>
        </p:spPr>
        <p:txBody>
          <a:bodyPr wrap="square" rtlCol="0">
            <a:spAutoFit/>
          </a:bodyPr>
          <a:lstStyle/>
          <a:p>
            <a:r>
              <a:rPr lang="en-US" sz="1800" b="1" dirty="0"/>
              <a:t>File: </a:t>
            </a:r>
            <a:r>
              <a:rPr lang="en-US" b="1" dirty="0"/>
              <a:t>Catapult Data – Before After Improvement.xlsx</a:t>
            </a:r>
            <a:br>
              <a:rPr lang="en-US" sz="1800" b="1" dirty="0"/>
            </a:br>
            <a:endParaRPr lang="en-US" sz="1800" b="1" dirty="0"/>
          </a:p>
          <a:p>
            <a:r>
              <a:rPr lang="en-US" sz="1800" b="1" dirty="0"/>
              <a:t>SigmaXL &gt; Graphical Tools &gt; Overlay Histograms &amp; Descriptive Statistics</a:t>
            </a:r>
            <a:endParaRPr lang="en-CA" sz="1800" b="1" dirty="0"/>
          </a:p>
        </p:txBody>
      </p:sp>
      <p:pic>
        <p:nvPicPr>
          <p:cNvPr id="4" name="Picture 3">
            <a:extLst>
              <a:ext uri="{FF2B5EF4-FFF2-40B4-BE49-F238E27FC236}">
                <a16:creationId xmlns:a16="http://schemas.microsoft.com/office/drawing/2014/main" id="{BD6245AE-4B58-ED0B-FF47-A87A3CA684AC}"/>
              </a:ext>
            </a:extLst>
          </p:cNvPr>
          <p:cNvPicPr>
            <a:picLocks noChangeAspect="1"/>
          </p:cNvPicPr>
          <p:nvPr/>
        </p:nvPicPr>
        <p:blipFill>
          <a:blip r:embed="rId3"/>
          <a:stretch>
            <a:fillRect/>
          </a:stretch>
        </p:blipFill>
        <p:spPr>
          <a:xfrm>
            <a:off x="1744980" y="2220595"/>
            <a:ext cx="5654040" cy="2150110"/>
          </a:xfrm>
          <a:prstGeom prst="rect">
            <a:avLst/>
          </a:prstGeom>
        </p:spPr>
      </p:pic>
      <p:pic>
        <p:nvPicPr>
          <p:cNvPr id="9" name="Picture 8">
            <a:extLst>
              <a:ext uri="{FF2B5EF4-FFF2-40B4-BE49-F238E27FC236}">
                <a16:creationId xmlns:a16="http://schemas.microsoft.com/office/drawing/2014/main" id="{FF7E3C2D-92D3-30CA-2577-71E0AD2D98F7}"/>
              </a:ext>
            </a:extLst>
          </p:cNvPr>
          <p:cNvPicPr>
            <a:picLocks noChangeAspect="1"/>
          </p:cNvPicPr>
          <p:nvPr/>
        </p:nvPicPr>
        <p:blipFill>
          <a:blip r:embed="rId4"/>
          <a:stretch>
            <a:fillRect/>
          </a:stretch>
        </p:blipFill>
        <p:spPr>
          <a:xfrm>
            <a:off x="1543050" y="4471077"/>
            <a:ext cx="6172200" cy="1933575"/>
          </a:xfrm>
          <a:prstGeom prst="rect">
            <a:avLst/>
          </a:prstGeom>
        </p:spPr>
      </p:pic>
    </p:spTree>
    <p:extLst>
      <p:ext uri="{BB962C8B-B14F-4D97-AF65-F5344CB8AC3E}">
        <p14:creationId xmlns:p14="http://schemas.microsoft.com/office/powerpoint/2010/main" val="3242749163"/>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72196-1810-8465-A329-56AFF7D9BDD0}"/>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45A4BBE-A293-3612-74C6-CD1BF48682F0}"/>
              </a:ext>
            </a:extLst>
          </p:cNvPr>
          <p:cNvSpPr>
            <a:spLocks noGrp="1"/>
          </p:cNvSpPr>
          <p:nvPr>
            <p:ph type="sldNum" sz="quarter" idx="12"/>
          </p:nvPr>
        </p:nvSpPr>
        <p:spPr/>
        <p:txBody>
          <a:bodyPr/>
          <a:lstStyle/>
          <a:p>
            <a:fld id="{B016AC35-8579-444B-8C46-1518C1B2785A}" type="slidenum">
              <a:rPr lang="en-US" altLang="en-US" smtClean="0"/>
              <a:pPr/>
              <a:t>18</a:t>
            </a:fld>
            <a:endParaRPr lang="en-US" altLang="en-US" dirty="0"/>
          </a:p>
        </p:txBody>
      </p:sp>
      <p:sp>
        <p:nvSpPr>
          <p:cNvPr id="7" name="Rectangle 2">
            <a:extLst>
              <a:ext uri="{FF2B5EF4-FFF2-40B4-BE49-F238E27FC236}">
                <a16:creationId xmlns:a16="http://schemas.microsoft.com/office/drawing/2014/main" id="{C0520539-7B7C-95B3-A619-5864B10AA1BF}"/>
              </a:ext>
            </a:extLst>
          </p:cNvPr>
          <p:cNvSpPr>
            <a:spLocks noGrp="1" noChangeArrowheads="1"/>
          </p:cNvSpPr>
          <p:nvPr>
            <p:ph type="title"/>
          </p:nvPr>
        </p:nvSpPr>
        <p:spPr>
          <a:xfrm>
            <a:off x="-147918" y="241663"/>
            <a:ext cx="9439836" cy="685800"/>
          </a:xfrm>
        </p:spPr>
        <p:txBody>
          <a:bodyPr/>
          <a:lstStyle/>
          <a:p>
            <a:r>
              <a:rPr lang="en-CA" sz="4000" dirty="0"/>
              <a:t>Interaction Plots</a:t>
            </a:r>
          </a:p>
        </p:txBody>
      </p:sp>
      <p:sp>
        <p:nvSpPr>
          <p:cNvPr id="2" name="TextBox 1">
            <a:extLst>
              <a:ext uri="{FF2B5EF4-FFF2-40B4-BE49-F238E27FC236}">
                <a16:creationId xmlns:a16="http://schemas.microsoft.com/office/drawing/2014/main" id="{CAB9BC65-E5A1-0FE4-77A0-DF4A87DCEF3D}"/>
              </a:ext>
            </a:extLst>
          </p:cNvPr>
          <p:cNvSpPr txBox="1"/>
          <p:nvPr/>
        </p:nvSpPr>
        <p:spPr>
          <a:xfrm>
            <a:off x="2533650" y="1053343"/>
            <a:ext cx="4486275" cy="921919"/>
          </a:xfrm>
          <a:prstGeom prst="rect">
            <a:avLst/>
          </a:prstGeom>
          <a:noFill/>
          <a:ln w="19050">
            <a:solidFill>
              <a:srgbClr val="FF0000"/>
            </a:solidFill>
          </a:ln>
        </p:spPr>
        <p:txBody>
          <a:bodyPr wrap="square" rtlCol="0">
            <a:spAutoFit/>
          </a:bodyPr>
          <a:lstStyle/>
          <a:p>
            <a:r>
              <a:rPr lang="en-US" sz="1800" b="1" dirty="0"/>
              <a:t>File: </a:t>
            </a:r>
            <a:r>
              <a:rPr lang="en-US" b="1" dirty="0"/>
              <a:t>Customer Data.xlsx</a:t>
            </a:r>
            <a:br>
              <a:rPr lang="en-US" sz="1800" b="1" dirty="0"/>
            </a:br>
            <a:endParaRPr lang="en-US" sz="1800" b="1" dirty="0"/>
          </a:p>
          <a:p>
            <a:r>
              <a:rPr lang="en-US" b="1" dirty="0"/>
              <a:t>SigmaXL &gt; Graphical Tools &gt; Interaction Plot</a:t>
            </a:r>
            <a:endParaRPr lang="en-CA" sz="1800" b="1" dirty="0"/>
          </a:p>
        </p:txBody>
      </p:sp>
      <p:pic>
        <p:nvPicPr>
          <p:cNvPr id="3" name="Picture 2">
            <a:extLst>
              <a:ext uri="{FF2B5EF4-FFF2-40B4-BE49-F238E27FC236}">
                <a16:creationId xmlns:a16="http://schemas.microsoft.com/office/drawing/2014/main" id="{880E970B-CB03-B5FC-81CD-9FF69406EA98}"/>
              </a:ext>
            </a:extLst>
          </p:cNvPr>
          <p:cNvPicPr>
            <a:picLocks noChangeAspect="1"/>
          </p:cNvPicPr>
          <p:nvPr/>
        </p:nvPicPr>
        <p:blipFill>
          <a:blip r:embed="rId3"/>
          <a:stretch>
            <a:fillRect/>
          </a:stretch>
        </p:blipFill>
        <p:spPr>
          <a:xfrm>
            <a:off x="487680" y="2097866"/>
            <a:ext cx="5844540" cy="2231390"/>
          </a:xfrm>
          <a:prstGeom prst="rect">
            <a:avLst/>
          </a:prstGeom>
        </p:spPr>
      </p:pic>
      <p:pic>
        <p:nvPicPr>
          <p:cNvPr id="6" name="Picture 5">
            <a:extLst>
              <a:ext uri="{FF2B5EF4-FFF2-40B4-BE49-F238E27FC236}">
                <a16:creationId xmlns:a16="http://schemas.microsoft.com/office/drawing/2014/main" id="{ED4187FA-FBFA-CF1B-67D5-4DF973FE9EB8}"/>
              </a:ext>
            </a:extLst>
          </p:cNvPr>
          <p:cNvPicPr>
            <a:picLocks noChangeAspect="1"/>
          </p:cNvPicPr>
          <p:nvPr/>
        </p:nvPicPr>
        <p:blipFill>
          <a:blip r:embed="rId4"/>
          <a:stretch>
            <a:fillRect/>
          </a:stretch>
        </p:blipFill>
        <p:spPr>
          <a:xfrm>
            <a:off x="414655" y="4531360"/>
            <a:ext cx="5917565" cy="1738630"/>
          </a:xfrm>
          <a:prstGeom prst="rect">
            <a:avLst/>
          </a:prstGeom>
        </p:spPr>
      </p:pic>
      <p:sp>
        <p:nvSpPr>
          <p:cNvPr id="8" name="TextBox 7">
            <a:extLst>
              <a:ext uri="{FF2B5EF4-FFF2-40B4-BE49-F238E27FC236}">
                <a16:creationId xmlns:a16="http://schemas.microsoft.com/office/drawing/2014/main" id="{6235A16E-CB70-C153-1DD2-DEFB1F388D0E}"/>
              </a:ext>
            </a:extLst>
          </p:cNvPr>
          <p:cNvSpPr txBox="1"/>
          <p:nvPr/>
        </p:nvSpPr>
        <p:spPr>
          <a:xfrm>
            <a:off x="6471602" y="2103307"/>
            <a:ext cx="2464435" cy="2572627"/>
          </a:xfrm>
          <a:prstGeom prst="rect">
            <a:avLst/>
          </a:prstGeom>
          <a:noFill/>
          <a:ln w="19050">
            <a:solidFill>
              <a:srgbClr val="FF0000"/>
            </a:solidFill>
          </a:ln>
        </p:spPr>
        <p:txBody>
          <a:bodyPr wrap="square" rtlCol="0">
            <a:spAutoFit/>
          </a:bodyPr>
          <a:lstStyle/>
          <a:p>
            <a:r>
              <a:rPr lang="en-US" dirty="0"/>
              <a:t>Interaction Plots are now available as a standalone graphical tool.</a:t>
            </a:r>
          </a:p>
          <a:p>
            <a:endParaRPr lang="en-US" dirty="0"/>
          </a:p>
          <a:p>
            <a:r>
              <a:rPr lang="en-US" dirty="0"/>
              <a:t>The mean values shown are fitted means from a Two-Way ANOVA, not data means.</a:t>
            </a:r>
          </a:p>
        </p:txBody>
      </p:sp>
    </p:spTree>
    <p:extLst>
      <p:ext uri="{BB962C8B-B14F-4D97-AF65-F5344CB8AC3E}">
        <p14:creationId xmlns:p14="http://schemas.microsoft.com/office/powerpoint/2010/main" val="136019961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75AD2-2E77-E437-EBC1-12F19E1596AB}"/>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46E2DAB-C219-8852-5F2E-39BF49FCE943}"/>
              </a:ext>
            </a:extLst>
          </p:cNvPr>
          <p:cNvSpPr>
            <a:spLocks noGrp="1"/>
          </p:cNvSpPr>
          <p:nvPr>
            <p:ph type="sldNum" sz="quarter" idx="12"/>
          </p:nvPr>
        </p:nvSpPr>
        <p:spPr/>
        <p:txBody>
          <a:bodyPr/>
          <a:lstStyle/>
          <a:p>
            <a:fld id="{B016AC35-8579-444B-8C46-1518C1B2785A}" type="slidenum">
              <a:rPr lang="en-US" altLang="en-US" smtClean="0"/>
              <a:pPr/>
              <a:t>19</a:t>
            </a:fld>
            <a:endParaRPr lang="en-US" altLang="en-US" dirty="0"/>
          </a:p>
        </p:txBody>
      </p:sp>
      <p:sp>
        <p:nvSpPr>
          <p:cNvPr id="7" name="Rectangle 2">
            <a:extLst>
              <a:ext uri="{FF2B5EF4-FFF2-40B4-BE49-F238E27FC236}">
                <a16:creationId xmlns:a16="http://schemas.microsoft.com/office/drawing/2014/main" id="{C1F8EC6E-6560-7888-3DF8-B4FBDCFB5D03}"/>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8" name="TextBox 7">
            <a:extLst>
              <a:ext uri="{FF2B5EF4-FFF2-40B4-BE49-F238E27FC236}">
                <a16:creationId xmlns:a16="http://schemas.microsoft.com/office/drawing/2014/main" id="{82A934F1-AA57-0149-B751-EE9AC287AF3E}"/>
              </a:ext>
            </a:extLst>
          </p:cNvPr>
          <p:cNvSpPr txBox="1"/>
          <p:nvPr/>
        </p:nvSpPr>
        <p:spPr>
          <a:xfrm>
            <a:off x="889794" y="2004892"/>
            <a:ext cx="7078662" cy="4093428"/>
          </a:xfrm>
          <a:prstGeom prst="rect">
            <a:avLst/>
          </a:prstGeom>
          <a:noFill/>
          <a:ln w="19050">
            <a:solidFill>
              <a:srgbClr val="FF0000"/>
            </a:solidFill>
          </a:ln>
        </p:spPr>
        <p:txBody>
          <a:bodyPr wrap="square" rtlCol="0">
            <a:spAutoFit/>
          </a:bodyPr>
          <a:lstStyle/>
          <a:p>
            <a:r>
              <a:rPr lang="en-CA" sz="2000" dirty="0"/>
              <a:t>We will illustrate the use of an Advanced 2-Level Factorial/Screening Design with the factorial + center point portion of a response surface layer cake baking experiment given in the SigmaXL Workbook, Part D – Design and Analysis of Response Surface Experiment – Cake Bake.  </a:t>
            </a:r>
          </a:p>
          <a:p>
            <a:endParaRPr lang="en-CA" sz="2000" dirty="0"/>
          </a:p>
          <a:p>
            <a:r>
              <a:rPr lang="en-CA" sz="2000" dirty="0"/>
              <a:t>The response variable is Taste Score (on a scale of 1-7 where 1 is "awful" and 7 is "delicious"). Average scores for a panel of tasters have been recorded.  The Continuous Factors are A: Bake Time (20 to 40 minutes) and B: Oven Temperature (350 to 400 F). The experiment goal is to find the settings that maximize taste score.</a:t>
            </a:r>
          </a:p>
          <a:p>
            <a:r>
              <a:rPr lang="en-CA" sz="2000" dirty="0"/>
              <a:t>After analysis, the design will be augmented to add axial points making it a response surface design.</a:t>
            </a:r>
          </a:p>
        </p:txBody>
      </p:sp>
    </p:spTree>
    <p:extLst>
      <p:ext uri="{BB962C8B-B14F-4D97-AF65-F5344CB8AC3E}">
        <p14:creationId xmlns:p14="http://schemas.microsoft.com/office/powerpoint/2010/main" val="119919924"/>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p:cNvSpPr>
            <a:spLocks noGrp="1"/>
          </p:cNvSpPr>
          <p:nvPr>
            <p:ph type="body" sz="quarter" idx="10"/>
          </p:nvPr>
        </p:nvSpPr>
        <p:spPr>
          <a:xfrm>
            <a:off x="1250507" y="1072964"/>
            <a:ext cx="7690105" cy="3915580"/>
          </a:xfrm>
        </p:spPr>
        <p:txBody>
          <a:bodyPr/>
          <a:lstStyle/>
          <a:p>
            <a:r>
              <a:rPr lang="en-CA" sz="3217" dirty="0"/>
              <a:t>Overview of What’s New in SigmaXL Version 11</a:t>
            </a:r>
          </a:p>
          <a:p>
            <a:pPr lvl="1"/>
            <a:r>
              <a:rPr lang="en-CA" sz="2800" dirty="0"/>
              <a:t>Overlay Histograms and Descriptive Statistics</a:t>
            </a:r>
          </a:p>
          <a:p>
            <a:pPr lvl="1"/>
            <a:r>
              <a:rPr lang="en-CA" sz="2800" dirty="0"/>
              <a:t>Interaction Plots</a:t>
            </a:r>
          </a:p>
          <a:p>
            <a:pPr lvl="1"/>
            <a:r>
              <a:rPr lang="en-CA" sz="2800" dirty="0"/>
              <a:t>Overlay Fraction of Design Space (FDS) Plots</a:t>
            </a:r>
          </a:p>
          <a:p>
            <a:pPr lvl="1"/>
            <a:r>
              <a:rPr lang="en-CA" sz="2800" dirty="0"/>
              <a:t>Improved 2-Level Factorial/Screening Designs</a:t>
            </a:r>
          </a:p>
          <a:p>
            <a:pPr lvl="1"/>
            <a:r>
              <a:rPr lang="en-CA" sz="2800" dirty="0"/>
              <a:t>Augment 2-Level Factorial/Screening Design</a:t>
            </a:r>
          </a:p>
          <a:p>
            <a:pPr lvl="1"/>
            <a:r>
              <a:rPr lang="en-CA" sz="2800" dirty="0"/>
              <a:t>General Full Factorial Designs</a:t>
            </a:r>
          </a:p>
          <a:p>
            <a:pPr lvl="1"/>
            <a:r>
              <a:rPr lang="en-CA" sz="2800" dirty="0"/>
              <a:t>Improved Response Surface Designs</a:t>
            </a:r>
          </a:p>
          <a:p>
            <a:pPr lvl="1"/>
            <a:r>
              <a:rPr lang="en-CA" sz="2800" dirty="0"/>
              <a:t>Definitive Screening Designs</a:t>
            </a:r>
          </a:p>
          <a:p>
            <a:pPr lvl="1"/>
            <a:r>
              <a:rPr lang="en-CA" sz="2800" dirty="0"/>
              <a:t>Optimal Designs</a:t>
            </a:r>
          </a:p>
          <a:p>
            <a:pPr marL="457127" lvl="1" indent="0">
              <a:buNone/>
            </a:pPr>
            <a:endParaRPr lang="en-CA" sz="2800" dirty="0"/>
          </a:p>
          <a:p>
            <a:pPr lvl="1"/>
            <a:endParaRPr lang="en-CA" sz="2800" dirty="0"/>
          </a:p>
          <a:p>
            <a:pPr lvl="1"/>
            <a:endParaRPr lang="en-CA" sz="2800" dirty="0"/>
          </a:p>
          <a:p>
            <a:pPr marL="457127" lvl="1" indent="0">
              <a:buNone/>
            </a:pPr>
            <a:endParaRPr lang="en-CA" sz="2800" dirty="0"/>
          </a:p>
        </p:txBody>
      </p:sp>
    </p:spTree>
    <p:extLst>
      <p:ext uri="{BB962C8B-B14F-4D97-AF65-F5344CB8AC3E}">
        <p14:creationId xmlns:p14="http://schemas.microsoft.com/office/powerpoint/2010/main" val="3014960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46B70D-58C7-9AF2-917C-AE08914FECE1}"/>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31F56980-88FA-6EA4-3501-46D2D478B04E}"/>
              </a:ext>
            </a:extLst>
          </p:cNvPr>
          <p:cNvSpPr>
            <a:spLocks noGrp="1"/>
          </p:cNvSpPr>
          <p:nvPr>
            <p:ph type="sldNum" sz="quarter" idx="12"/>
          </p:nvPr>
        </p:nvSpPr>
        <p:spPr/>
        <p:txBody>
          <a:bodyPr/>
          <a:lstStyle/>
          <a:p>
            <a:fld id="{B016AC35-8579-444B-8C46-1518C1B2785A}" type="slidenum">
              <a:rPr lang="en-US" altLang="en-US" smtClean="0"/>
              <a:pPr/>
              <a:t>20</a:t>
            </a:fld>
            <a:endParaRPr lang="en-US" altLang="en-US" dirty="0"/>
          </a:p>
        </p:txBody>
      </p:sp>
      <p:sp>
        <p:nvSpPr>
          <p:cNvPr id="7" name="Rectangle 2">
            <a:extLst>
              <a:ext uri="{FF2B5EF4-FFF2-40B4-BE49-F238E27FC236}">
                <a16:creationId xmlns:a16="http://schemas.microsoft.com/office/drawing/2014/main" id="{2938DDCF-A61E-4392-387F-7091B58D8224}"/>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0F8DE007-4294-9D1E-1C59-026471A7DC5E}"/>
              </a:ext>
            </a:extLst>
          </p:cNvPr>
          <p:cNvSpPr txBox="1"/>
          <p:nvPr/>
        </p:nvSpPr>
        <p:spPr>
          <a:xfrm>
            <a:off x="1004887" y="1510543"/>
            <a:ext cx="7134225"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2-Level Factorial/Screening &gt; 2-Level Factorial/Screening Designs</a:t>
            </a:r>
            <a:r>
              <a:rPr lang="en-US" dirty="0"/>
              <a:t>.</a:t>
            </a:r>
            <a:endParaRPr lang="en-CA" sz="1800" b="1" dirty="0"/>
          </a:p>
        </p:txBody>
      </p:sp>
      <p:sp>
        <p:nvSpPr>
          <p:cNvPr id="4" name="TextBox 3">
            <a:extLst>
              <a:ext uri="{FF2B5EF4-FFF2-40B4-BE49-F238E27FC236}">
                <a16:creationId xmlns:a16="http://schemas.microsoft.com/office/drawing/2014/main" id="{DE42BFBE-A146-847A-C7B0-3BC8369BDD6C}"/>
              </a:ext>
            </a:extLst>
          </p:cNvPr>
          <p:cNvSpPr txBox="1"/>
          <p:nvPr/>
        </p:nvSpPr>
        <p:spPr>
          <a:xfrm>
            <a:off x="5343525" y="2220773"/>
            <a:ext cx="3800475" cy="4501745"/>
          </a:xfrm>
          <a:prstGeom prst="rect">
            <a:avLst/>
          </a:prstGeom>
          <a:noFill/>
          <a:ln w="19050">
            <a:solidFill>
              <a:srgbClr val="FF0000"/>
            </a:solidFill>
          </a:ln>
        </p:spPr>
        <p:txBody>
          <a:bodyPr wrap="square" rtlCol="0">
            <a:spAutoFit/>
          </a:bodyPr>
          <a:lstStyle/>
          <a:p>
            <a:r>
              <a:rPr lang="en-US" dirty="0"/>
              <a:t>First, we will look at the </a:t>
            </a:r>
            <a:r>
              <a:rPr lang="en-US" b="1" dirty="0"/>
              <a:t>Design Power Information </a:t>
            </a:r>
            <a:r>
              <a:rPr lang="en-US" dirty="0"/>
              <a:t>for the default settings</a:t>
            </a:r>
            <a:r>
              <a:rPr lang="en-US" b="1" dirty="0"/>
              <a:t>. </a:t>
            </a:r>
          </a:p>
          <a:p>
            <a:r>
              <a:rPr lang="en-US" dirty="0"/>
              <a:t>This initial 2 Factor 4 Run design has very low power to detect a large effect size of 3.0*</a:t>
            </a:r>
            <a:r>
              <a:rPr lang="en-US" dirty="0" err="1"/>
              <a:t>StDev</a:t>
            </a:r>
            <a:r>
              <a:rPr lang="en-US" dirty="0"/>
              <a:t> and only medium power to detect an extreme effect size of 6.0*</a:t>
            </a:r>
            <a:r>
              <a:rPr lang="en-US" dirty="0" err="1"/>
              <a:t>StDev</a:t>
            </a:r>
            <a:r>
              <a:rPr lang="en-US" dirty="0"/>
              <a:t>.</a:t>
            </a:r>
          </a:p>
          <a:p>
            <a:r>
              <a:rPr lang="en-US" dirty="0"/>
              <a:t>With </a:t>
            </a:r>
            <a:r>
              <a:rPr lang="en-US" b="1" dirty="0"/>
              <a:t>Terms in Model</a:t>
            </a:r>
            <a:r>
              <a:rPr lang="en-US" dirty="0"/>
              <a:t> as </a:t>
            </a:r>
            <a:r>
              <a:rPr lang="en-US" i="1" dirty="0"/>
              <a:t>One Main Effect</a:t>
            </a:r>
            <a:r>
              <a:rPr lang="en-US" dirty="0"/>
              <a:t>, Error Degrees of Freedom = 2.  Typically, we want </a:t>
            </a:r>
            <a:r>
              <a:rPr lang="en-US" b="1" dirty="0"/>
              <a:t>Terms in Model</a:t>
            </a:r>
            <a:r>
              <a:rPr lang="en-US" dirty="0"/>
              <a:t> as </a:t>
            </a:r>
            <a:r>
              <a:rPr lang="en-US" i="1" dirty="0"/>
              <a:t>All Main Effects</a:t>
            </a:r>
            <a:r>
              <a:rPr lang="en-US" dirty="0"/>
              <a:t> but here that only gives Error Degrees of Freedom = 1. If </a:t>
            </a:r>
            <a:r>
              <a:rPr lang="en-US" b="1" dirty="0"/>
              <a:t>Terms in Model</a:t>
            </a:r>
            <a:r>
              <a:rPr lang="en-US" dirty="0"/>
              <a:t> is selected as </a:t>
            </a:r>
            <a:r>
              <a:rPr lang="en-US" i="1" dirty="0"/>
              <a:t>ME + 2-Way Interactions</a:t>
            </a:r>
            <a:r>
              <a:rPr lang="en-US" dirty="0"/>
              <a:t>, then Error Degrees of Freedom = 0 and power cannot be calculated.</a:t>
            </a:r>
            <a:endParaRPr lang="en-US" sz="1600" dirty="0"/>
          </a:p>
        </p:txBody>
      </p:sp>
      <p:pic>
        <p:nvPicPr>
          <p:cNvPr id="6" name="Picture 5">
            <a:extLst>
              <a:ext uri="{FF2B5EF4-FFF2-40B4-BE49-F238E27FC236}">
                <a16:creationId xmlns:a16="http://schemas.microsoft.com/office/drawing/2014/main" id="{99D9746A-8E7A-FF58-F7C5-E6730F7D7376}"/>
              </a:ext>
            </a:extLst>
          </p:cNvPr>
          <p:cNvPicPr>
            <a:picLocks noChangeAspect="1"/>
          </p:cNvPicPr>
          <p:nvPr/>
        </p:nvPicPr>
        <p:blipFill>
          <a:blip r:embed="rId3"/>
          <a:stretch>
            <a:fillRect/>
          </a:stretch>
        </p:blipFill>
        <p:spPr>
          <a:xfrm>
            <a:off x="0" y="2257425"/>
            <a:ext cx="5200963" cy="4428442"/>
          </a:xfrm>
          <a:prstGeom prst="rect">
            <a:avLst/>
          </a:prstGeom>
        </p:spPr>
      </p:pic>
    </p:spTree>
    <p:extLst>
      <p:ext uri="{BB962C8B-B14F-4D97-AF65-F5344CB8AC3E}">
        <p14:creationId xmlns:p14="http://schemas.microsoft.com/office/powerpoint/2010/main" val="186403027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EAD119-F12F-F0DC-7C24-FCA88EEE2537}"/>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BA18BAD-1F8E-41CF-37FA-6122B9D81A3B}"/>
              </a:ext>
            </a:extLst>
          </p:cNvPr>
          <p:cNvSpPr>
            <a:spLocks noGrp="1"/>
          </p:cNvSpPr>
          <p:nvPr>
            <p:ph type="sldNum" sz="quarter" idx="12"/>
          </p:nvPr>
        </p:nvSpPr>
        <p:spPr/>
        <p:txBody>
          <a:bodyPr/>
          <a:lstStyle/>
          <a:p>
            <a:fld id="{B016AC35-8579-444B-8C46-1518C1B2785A}" type="slidenum">
              <a:rPr lang="en-US" altLang="en-US" smtClean="0"/>
              <a:pPr/>
              <a:t>21</a:t>
            </a:fld>
            <a:endParaRPr lang="en-US" altLang="en-US" dirty="0"/>
          </a:p>
        </p:txBody>
      </p:sp>
      <p:sp>
        <p:nvSpPr>
          <p:cNvPr id="7" name="Rectangle 2">
            <a:extLst>
              <a:ext uri="{FF2B5EF4-FFF2-40B4-BE49-F238E27FC236}">
                <a16:creationId xmlns:a16="http://schemas.microsoft.com/office/drawing/2014/main" id="{64FEAB9B-B9F6-99F0-1425-8E0D03086272}"/>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6AF59BB5-1AAE-AB94-0DC5-B523AE4B1A1E}"/>
              </a:ext>
            </a:extLst>
          </p:cNvPr>
          <p:cNvSpPr txBox="1"/>
          <p:nvPr/>
        </p:nvSpPr>
        <p:spPr>
          <a:xfrm>
            <a:off x="1004887" y="1510543"/>
            <a:ext cx="7134225"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2-Level Factorial/Screening &gt; 2-Level Factorial/Screening Designs</a:t>
            </a:r>
            <a:r>
              <a:rPr lang="en-US" dirty="0"/>
              <a:t>.</a:t>
            </a:r>
            <a:endParaRPr lang="en-CA" sz="1800" b="1" dirty="0"/>
          </a:p>
        </p:txBody>
      </p:sp>
      <p:sp>
        <p:nvSpPr>
          <p:cNvPr id="4" name="TextBox 3">
            <a:extLst>
              <a:ext uri="{FF2B5EF4-FFF2-40B4-BE49-F238E27FC236}">
                <a16:creationId xmlns:a16="http://schemas.microsoft.com/office/drawing/2014/main" id="{B02B7864-84BE-368F-3C70-E8D0B6D2BC4C}"/>
              </a:ext>
            </a:extLst>
          </p:cNvPr>
          <p:cNvSpPr txBox="1"/>
          <p:nvPr/>
        </p:nvSpPr>
        <p:spPr>
          <a:xfrm>
            <a:off x="6143626" y="2357703"/>
            <a:ext cx="2700618" cy="3950569"/>
          </a:xfrm>
          <a:prstGeom prst="rect">
            <a:avLst/>
          </a:prstGeom>
          <a:noFill/>
          <a:ln w="19050">
            <a:solidFill>
              <a:srgbClr val="FF0000"/>
            </a:solidFill>
          </a:ln>
        </p:spPr>
        <p:txBody>
          <a:bodyPr wrap="square" rtlCol="0">
            <a:spAutoFit/>
          </a:bodyPr>
          <a:lstStyle/>
          <a:p>
            <a:r>
              <a:rPr lang="en-US" dirty="0"/>
              <a:t>This design now has medium power to detect an effect size = 2.5*</a:t>
            </a:r>
            <a:r>
              <a:rPr lang="en-US" dirty="0" err="1"/>
              <a:t>StDev</a:t>
            </a:r>
            <a:r>
              <a:rPr lang="en-US" dirty="0"/>
              <a:t> (with error degrees of freedom = 7), so is a dramatic improvement over the single replicate case. This is the design that we will use for the cake bake example as it matches the factorial portion (plus center points) of the response surface design.</a:t>
            </a:r>
          </a:p>
        </p:txBody>
      </p:sp>
      <p:pic>
        <p:nvPicPr>
          <p:cNvPr id="3" name="Picture 2">
            <a:extLst>
              <a:ext uri="{FF2B5EF4-FFF2-40B4-BE49-F238E27FC236}">
                <a16:creationId xmlns:a16="http://schemas.microsoft.com/office/drawing/2014/main" id="{E4FA101F-808A-2EAB-D112-21F52002FEA5}"/>
              </a:ext>
            </a:extLst>
          </p:cNvPr>
          <p:cNvPicPr>
            <a:picLocks noChangeAspect="1"/>
          </p:cNvPicPr>
          <p:nvPr/>
        </p:nvPicPr>
        <p:blipFill>
          <a:blip r:embed="rId3"/>
          <a:stretch>
            <a:fillRect/>
          </a:stretch>
        </p:blipFill>
        <p:spPr>
          <a:xfrm>
            <a:off x="452437" y="2154052"/>
            <a:ext cx="5529263" cy="4708443"/>
          </a:xfrm>
          <a:prstGeom prst="rect">
            <a:avLst/>
          </a:prstGeom>
        </p:spPr>
      </p:pic>
    </p:spTree>
    <p:extLst>
      <p:ext uri="{BB962C8B-B14F-4D97-AF65-F5344CB8AC3E}">
        <p14:creationId xmlns:p14="http://schemas.microsoft.com/office/powerpoint/2010/main" val="182341381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A80C7-BBBA-EB9C-029A-1DF493D06FB4}"/>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5765A9B4-691C-9E01-8365-967DEC00BCA1}"/>
              </a:ext>
            </a:extLst>
          </p:cNvPr>
          <p:cNvSpPr>
            <a:spLocks noGrp="1"/>
          </p:cNvSpPr>
          <p:nvPr>
            <p:ph type="sldNum" sz="quarter" idx="12"/>
          </p:nvPr>
        </p:nvSpPr>
        <p:spPr/>
        <p:txBody>
          <a:bodyPr/>
          <a:lstStyle/>
          <a:p>
            <a:fld id="{B016AC35-8579-444B-8C46-1518C1B2785A}" type="slidenum">
              <a:rPr lang="en-US" altLang="en-US" smtClean="0"/>
              <a:pPr/>
              <a:t>22</a:t>
            </a:fld>
            <a:endParaRPr lang="en-US" altLang="en-US" dirty="0"/>
          </a:p>
        </p:txBody>
      </p:sp>
      <p:sp>
        <p:nvSpPr>
          <p:cNvPr id="7" name="Rectangle 2">
            <a:extLst>
              <a:ext uri="{FF2B5EF4-FFF2-40B4-BE49-F238E27FC236}">
                <a16:creationId xmlns:a16="http://schemas.microsoft.com/office/drawing/2014/main" id="{20C6359E-6E8F-3A83-3F44-BB945978F70A}"/>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F88E9BC7-99B5-9ED9-2F5F-646DDF05AC31}"/>
              </a:ext>
            </a:extLst>
          </p:cNvPr>
          <p:cNvSpPr txBox="1"/>
          <p:nvPr/>
        </p:nvSpPr>
        <p:spPr>
          <a:xfrm>
            <a:off x="1004887" y="1539118"/>
            <a:ext cx="7134225"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2-Level Factorial/Screening &gt; 2-Level Factorial/Screening Designs</a:t>
            </a:r>
            <a:r>
              <a:rPr lang="en-US" dirty="0"/>
              <a:t>.</a:t>
            </a:r>
            <a:endParaRPr lang="en-CA" sz="1800" b="1" dirty="0"/>
          </a:p>
        </p:txBody>
      </p:sp>
      <p:pic>
        <p:nvPicPr>
          <p:cNvPr id="3" name="Picture 2">
            <a:extLst>
              <a:ext uri="{FF2B5EF4-FFF2-40B4-BE49-F238E27FC236}">
                <a16:creationId xmlns:a16="http://schemas.microsoft.com/office/drawing/2014/main" id="{DC632334-7A12-67F6-E7C9-AC42A9AA05A4}"/>
              </a:ext>
            </a:extLst>
          </p:cNvPr>
          <p:cNvPicPr>
            <a:picLocks noChangeAspect="1"/>
          </p:cNvPicPr>
          <p:nvPr/>
        </p:nvPicPr>
        <p:blipFill>
          <a:blip r:embed="rId3"/>
          <a:stretch>
            <a:fillRect/>
          </a:stretch>
        </p:blipFill>
        <p:spPr>
          <a:xfrm>
            <a:off x="166687" y="2343118"/>
            <a:ext cx="4563451" cy="3885887"/>
          </a:xfrm>
          <a:prstGeom prst="rect">
            <a:avLst/>
          </a:prstGeom>
        </p:spPr>
      </p:pic>
      <p:sp>
        <p:nvSpPr>
          <p:cNvPr id="4" name="TextBox 3">
            <a:extLst>
              <a:ext uri="{FF2B5EF4-FFF2-40B4-BE49-F238E27FC236}">
                <a16:creationId xmlns:a16="http://schemas.microsoft.com/office/drawing/2014/main" id="{EA86AB31-9D56-99BA-76B2-3AED4E9DC66A}"/>
              </a:ext>
            </a:extLst>
          </p:cNvPr>
          <p:cNvSpPr txBox="1"/>
          <p:nvPr/>
        </p:nvSpPr>
        <p:spPr>
          <a:xfrm>
            <a:off x="4823777" y="2343086"/>
            <a:ext cx="4153536" cy="3046988"/>
          </a:xfrm>
          <a:prstGeom prst="rect">
            <a:avLst/>
          </a:prstGeom>
          <a:noFill/>
          <a:ln w="19050">
            <a:solidFill>
              <a:srgbClr val="FF0000"/>
            </a:solidFill>
          </a:ln>
        </p:spPr>
        <p:txBody>
          <a:bodyPr wrap="square" rtlCol="0">
            <a:spAutoFit/>
          </a:bodyPr>
          <a:lstStyle/>
          <a:p>
            <a:r>
              <a:rPr lang="en-US" sz="1600" dirty="0"/>
              <a:t>Note that by unchecking </a:t>
            </a:r>
            <a:r>
              <a:rPr lang="en-US" sz="1600" b="1" dirty="0"/>
              <a:t>Randomize Center Points</a:t>
            </a:r>
            <a:r>
              <a:rPr lang="en-US" sz="1600" dirty="0"/>
              <a:t>, the center points are (approximately) equally spaced within a block.  With two center points they are the first and last runs within the block.  If there are 3, then first, middle and last runs are used.</a:t>
            </a:r>
          </a:p>
          <a:p>
            <a:r>
              <a:rPr lang="en-US" sz="1600" dirty="0"/>
              <a:t>Since </a:t>
            </a:r>
            <a:r>
              <a:rPr lang="en-US" sz="1600" b="1" dirty="0"/>
              <a:t>Randomize Runs</a:t>
            </a:r>
            <a:r>
              <a:rPr lang="en-US" sz="1600" dirty="0"/>
              <a:t> is checked, the non-center points are randomized within the block. Note that block number is also randomized. Using the fixed seed = 12, means that the random run order will always be the same, which is useful for instructional purposes.</a:t>
            </a:r>
          </a:p>
        </p:txBody>
      </p:sp>
    </p:spTree>
    <p:extLst>
      <p:ext uri="{BB962C8B-B14F-4D97-AF65-F5344CB8AC3E}">
        <p14:creationId xmlns:p14="http://schemas.microsoft.com/office/powerpoint/2010/main" val="80063335"/>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4DF3A-465C-CE5F-B9FD-EC12D957C255}"/>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A23720F-6592-1F3A-93E0-3781B143D25B}"/>
              </a:ext>
            </a:extLst>
          </p:cNvPr>
          <p:cNvSpPr>
            <a:spLocks noGrp="1"/>
          </p:cNvSpPr>
          <p:nvPr>
            <p:ph type="sldNum" sz="quarter" idx="12"/>
          </p:nvPr>
        </p:nvSpPr>
        <p:spPr/>
        <p:txBody>
          <a:bodyPr/>
          <a:lstStyle/>
          <a:p>
            <a:fld id="{B016AC35-8579-444B-8C46-1518C1B2785A}" type="slidenum">
              <a:rPr lang="en-US" altLang="en-US" smtClean="0"/>
              <a:pPr/>
              <a:t>23</a:t>
            </a:fld>
            <a:endParaRPr lang="en-US" altLang="en-US" dirty="0"/>
          </a:p>
        </p:txBody>
      </p:sp>
      <p:sp>
        <p:nvSpPr>
          <p:cNvPr id="7" name="Rectangle 2">
            <a:extLst>
              <a:ext uri="{FF2B5EF4-FFF2-40B4-BE49-F238E27FC236}">
                <a16:creationId xmlns:a16="http://schemas.microsoft.com/office/drawing/2014/main" id="{6FC47D8B-7F7B-C1C9-B507-CFB674A847D8}"/>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6" name="Picture 5">
            <a:extLst>
              <a:ext uri="{FF2B5EF4-FFF2-40B4-BE49-F238E27FC236}">
                <a16:creationId xmlns:a16="http://schemas.microsoft.com/office/drawing/2014/main" id="{0DDC8A5C-34FF-0753-1D5D-87A643A77EAF}"/>
              </a:ext>
            </a:extLst>
          </p:cNvPr>
          <p:cNvPicPr>
            <a:picLocks noChangeAspect="1"/>
          </p:cNvPicPr>
          <p:nvPr/>
        </p:nvPicPr>
        <p:blipFill>
          <a:blip r:embed="rId3"/>
          <a:stretch>
            <a:fillRect/>
          </a:stretch>
        </p:blipFill>
        <p:spPr>
          <a:xfrm>
            <a:off x="342900" y="1649412"/>
            <a:ext cx="5192380" cy="3217863"/>
          </a:xfrm>
          <a:prstGeom prst="rect">
            <a:avLst/>
          </a:prstGeom>
        </p:spPr>
      </p:pic>
      <p:pic>
        <p:nvPicPr>
          <p:cNvPr id="8" name="Picture 7">
            <a:extLst>
              <a:ext uri="{FF2B5EF4-FFF2-40B4-BE49-F238E27FC236}">
                <a16:creationId xmlns:a16="http://schemas.microsoft.com/office/drawing/2014/main" id="{3246A9F5-AAA4-CC75-7A51-C455644F8D8B}"/>
              </a:ext>
            </a:extLst>
          </p:cNvPr>
          <p:cNvPicPr>
            <a:picLocks noChangeAspect="1"/>
          </p:cNvPicPr>
          <p:nvPr/>
        </p:nvPicPr>
        <p:blipFill>
          <a:blip r:embed="rId4"/>
          <a:stretch>
            <a:fillRect/>
          </a:stretch>
        </p:blipFill>
        <p:spPr>
          <a:xfrm>
            <a:off x="5745162" y="1860872"/>
            <a:ext cx="2393950" cy="4884420"/>
          </a:xfrm>
          <a:prstGeom prst="rect">
            <a:avLst/>
          </a:prstGeom>
        </p:spPr>
      </p:pic>
    </p:spTree>
    <p:extLst>
      <p:ext uri="{BB962C8B-B14F-4D97-AF65-F5344CB8AC3E}">
        <p14:creationId xmlns:p14="http://schemas.microsoft.com/office/powerpoint/2010/main" val="20178023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825C5F-F544-4668-9C6C-DA85FB06A8F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A9EF601-016D-CE1A-DDAF-D45B73761094}"/>
              </a:ext>
            </a:extLst>
          </p:cNvPr>
          <p:cNvSpPr>
            <a:spLocks noGrp="1"/>
          </p:cNvSpPr>
          <p:nvPr>
            <p:ph type="sldNum" sz="quarter" idx="12"/>
          </p:nvPr>
        </p:nvSpPr>
        <p:spPr/>
        <p:txBody>
          <a:bodyPr/>
          <a:lstStyle/>
          <a:p>
            <a:fld id="{B016AC35-8579-444B-8C46-1518C1B2785A}" type="slidenum">
              <a:rPr lang="en-US" altLang="en-US" smtClean="0"/>
              <a:pPr/>
              <a:t>24</a:t>
            </a:fld>
            <a:endParaRPr lang="en-US" altLang="en-US" dirty="0"/>
          </a:p>
        </p:txBody>
      </p:sp>
      <p:sp>
        <p:nvSpPr>
          <p:cNvPr id="7" name="Rectangle 2">
            <a:extLst>
              <a:ext uri="{FF2B5EF4-FFF2-40B4-BE49-F238E27FC236}">
                <a16:creationId xmlns:a16="http://schemas.microsoft.com/office/drawing/2014/main" id="{10C8BD7D-E336-EE3E-ACA1-F4B6A0AC3747}"/>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882C44EC-2A48-B34B-2533-A6877B986256}"/>
              </a:ext>
            </a:extLst>
          </p:cNvPr>
          <p:cNvSpPr txBox="1"/>
          <p:nvPr/>
        </p:nvSpPr>
        <p:spPr>
          <a:xfrm>
            <a:off x="1004887" y="1539118"/>
            <a:ext cx="7134225" cy="707886"/>
          </a:xfrm>
          <a:prstGeom prst="rect">
            <a:avLst/>
          </a:prstGeom>
          <a:noFill/>
          <a:ln w="19050">
            <a:solidFill>
              <a:srgbClr val="FF0000"/>
            </a:solidFill>
          </a:ln>
        </p:spPr>
        <p:txBody>
          <a:bodyPr wrap="square" rtlCol="0">
            <a:spAutoFit/>
          </a:bodyPr>
          <a:lstStyle/>
          <a:p>
            <a:r>
              <a:rPr lang="en-US" sz="2000" dirty="0">
                <a:latin typeface="Calibri" panose="020F0502020204030204" pitchFamily="34" charset="0"/>
                <a:ea typeface="Times New Roman" panose="02020603050405020304" pitchFamily="18" charset="0"/>
                <a:cs typeface="Times New Roman" panose="02020603050405020304" pitchFamily="18" charset="0"/>
              </a:rPr>
              <a:t>File: </a:t>
            </a:r>
            <a:r>
              <a:rPr lang="en-US" sz="2000" b="1" dirty="0">
                <a:latin typeface="Calibri" panose="020F0502020204030204" pitchFamily="34" charset="0"/>
                <a:ea typeface="Times New Roman" panose="02020603050405020304" pitchFamily="18" charset="0"/>
                <a:cs typeface="Times New Roman" panose="02020603050405020304" pitchFamily="18" charset="0"/>
              </a:rPr>
              <a:t>Advanced 2-Level Factorial Example – Cake Bake.xlsx</a:t>
            </a:r>
            <a:r>
              <a:rPr lang="en-US" sz="2000" dirty="0">
                <a:latin typeface="Calibri" panose="020F0502020204030204" pitchFamily="34" charset="0"/>
                <a:ea typeface="Times New Roman" panose="02020603050405020304" pitchFamily="18" charset="0"/>
                <a:cs typeface="Times New Roman" panose="02020603050405020304" pitchFamily="18" charset="0"/>
              </a:rPr>
              <a:t>. This has the design worksheet populated with Taste Score values.</a:t>
            </a:r>
          </a:p>
        </p:txBody>
      </p:sp>
      <p:pic>
        <p:nvPicPr>
          <p:cNvPr id="9" name="Picture 8">
            <a:extLst>
              <a:ext uri="{FF2B5EF4-FFF2-40B4-BE49-F238E27FC236}">
                <a16:creationId xmlns:a16="http://schemas.microsoft.com/office/drawing/2014/main" id="{8756E5AD-250D-C64E-4FEA-3AE7753EFA5F}"/>
              </a:ext>
            </a:extLst>
          </p:cNvPr>
          <p:cNvPicPr>
            <a:picLocks noChangeAspect="1"/>
          </p:cNvPicPr>
          <p:nvPr/>
        </p:nvPicPr>
        <p:blipFill>
          <a:blip r:embed="rId3"/>
          <a:stretch>
            <a:fillRect/>
          </a:stretch>
        </p:blipFill>
        <p:spPr>
          <a:xfrm>
            <a:off x="1647825" y="2504440"/>
            <a:ext cx="6172200" cy="3792220"/>
          </a:xfrm>
          <a:prstGeom prst="rect">
            <a:avLst/>
          </a:prstGeom>
        </p:spPr>
      </p:pic>
    </p:spTree>
    <p:extLst>
      <p:ext uri="{BB962C8B-B14F-4D97-AF65-F5344CB8AC3E}">
        <p14:creationId xmlns:p14="http://schemas.microsoft.com/office/powerpoint/2010/main" val="8736945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C408D-1B61-F2F6-6BBA-C792F6070565}"/>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592EF660-DCC4-2A5D-EFE4-A574793F0DF9}"/>
              </a:ext>
            </a:extLst>
          </p:cNvPr>
          <p:cNvSpPr>
            <a:spLocks noGrp="1"/>
          </p:cNvSpPr>
          <p:nvPr>
            <p:ph type="sldNum" sz="quarter" idx="12"/>
          </p:nvPr>
        </p:nvSpPr>
        <p:spPr/>
        <p:txBody>
          <a:bodyPr/>
          <a:lstStyle/>
          <a:p>
            <a:fld id="{B016AC35-8579-444B-8C46-1518C1B2785A}" type="slidenum">
              <a:rPr lang="en-US" altLang="en-US" smtClean="0"/>
              <a:pPr/>
              <a:t>25</a:t>
            </a:fld>
            <a:endParaRPr lang="en-US" altLang="en-US" dirty="0"/>
          </a:p>
        </p:txBody>
      </p:sp>
      <p:sp>
        <p:nvSpPr>
          <p:cNvPr id="7" name="Rectangle 2">
            <a:extLst>
              <a:ext uri="{FF2B5EF4-FFF2-40B4-BE49-F238E27FC236}">
                <a16:creationId xmlns:a16="http://schemas.microsoft.com/office/drawing/2014/main" id="{49B3BDA7-6792-0E5D-CD6E-ACE3EA7FBA97}"/>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B2EB9246-F286-9ED0-F09D-4E3804842461}"/>
              </a:ext>
            </a:extLst>
          </p:cNvPr>
          <p:cNvSpPr txBox="1"/>
          <p:nvPr/>
        </p:nvSpPr>
        <p:spPr>
          <a:xfrm>
            <a:off x="1004887" y="1539118"/>
            <a:ext cx="7134225" cy="643509"/>
          </a:xfrm>
          <a:prstGeom prst="rect">
            <a:avLst/>
          </a:prstGeom>
          <a:noFill/>
          <a:ln w="19050">
            <a:solidFill>
              <a:srgbClr val="FF0000"/>
            </a:solidFill>
          </a:ln>
        </p:spPr>
        <p:txBody>
          <a:bodyPr wrap="square" rtlCol="0">
            <a:spAutoFit/>
          </a:bodyPr>
          <a:lstStyle/>
          <a:p>
            <a:r>
              <a:rPr lang="en-US" sz="1800" b="1" dirty="0"/>
              <a:t>SigmaXL &gt; Design of Experiments &gt; Advanced Design of Experiments: 2-Level Factorial/Screening &gt; Analyze 2-Level Factorial/Screening Design</a:t>
            </a:r>
            <a:endParaRPr lang="en-US" sz="18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6DFE16D3-0683-151A-C447-11A7FD6E33B5}"/>
              </a:ext>
            </a:extLst>
          </p:cNvPr>
          <p:cNvPicPr>
            <a:picLocks noChangeAspect="1"/>
          </p:cNvPicPr>
          <p:nvPr/>
        </p:nvPicPr>
        <p:blipFill>
          <a:blip r:embed="rId3"/>
          <a:stretch>
            <a:fillRect/>
          </a:stretch>
        </p:blipFill>
        <p:spPr>
          <a:xfrm>
            <a:off x="342900" y="2286762"/>
            <a:ext cx="4705350" cy="4454398"/>
          </a:xfrm>
          <a:prstGeom prst="rect">
            <a:avLst/>
          </a:prstGeom>
        </p:spPr>
      </p:pic>
      <p:sp>
        <p:nvSpPr>
          <p:cNvPr id="4" name="TextBox 3">
            <a:extLst>
              <a:ext uri="{FF2B5EF4-FFF2-40B4-BE49-F238E27FC236}">
                <a16:creationId xmlns:a16="http://schemas.microsoft.com/office/drawing/2014/main" id="{F11ED5CE-F9E1-E3F9-86B6-E1D3BD5A2DB4}"/>
              </a:ext>
            </a:extLst>
          </p:cNvPr>
          <p:cNvSpPr txBox="1"/>
          <p:nvPr/>
        </p:nvSpPr>
        <p:spPr>
          <a:xfrm>
            <a:off x="5157152" y="2314447"/>
            <a:ext cx="3577273" cy="1745863"/>
          </a:xfrm>
          <a:prstGeom prst="rect">
            <a:avLst/>
          </a:prstGeom>
          <a:noFill/>
          <a:ln w="19050">
            <a:solidFill>
              <a:srgbClr val="FF0000"/>
            </a:solidFill>
          </a:ln>
        </p:spPr>
        <p:txBody>
          <a:bodyPr wrap="square" rtlCol="0">
            <a:spAutoFit/>
          </a:bodyPr>
          <a:lstStyle/>
          <a:p>
            <a:r>
              <a:rPr lang="en-US" b="1" dirty="0"/>
              <a:t>Include Center Points </a:t>
            </a:r>
            <a:r>
              <a:rPr lang="en-US" dirty="0"/>
              <a:t>is unchecked because we want to be able to clearly see the influence of the center points in the Residual Plots.  We will redo the analysis later with </a:t>
            </a:r>
            <a:r>
              <a:rPr lang="en-US" b="1" dirty="0"/>
              <a:t>Include Center Points</a:t>
            </a:r>
            <a:r>
              <a:rPr lang="en-US" dirty="0"/>
              <a:t> checked.</a:t>
            </a:r>
          </a:p>
        </p:txBody>
      </p:sp>
    </p:spTree>
    <p:extLst>
      <p:ext uri="{BB962C8B-B14F-4D97-AF65-F5344CB8AC3E}">
        <p14:creationId xmlns:p14="http://schemas.microsoft.com/office/powerpoint/2010/main" val="3662156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B2612-7B9D-0672-D191-73705B7F649B}"/>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5A734E9-3A30-5177-D745-3744A1848BCF}"/>
              </a:ext>
            </a:extLst>
          </p:cNvPr>
          <p:cNvSpPr>
            <a:spLocks noGrp="1"/>
          </p:cNvSpPr>
          <p:nvPr>
            <p:ph type="sldNum" sz="quarter" idx="12"/>
          </p:nvPr>
        </p:nvSpPr>
        <p:spPr/>
        <p:txBody>
          <a:bodyPr/>
          <a:lstStyle/>
          <a:p>
            <a:fld id="{B016AC35-8579-444B-8C46-1518C1B2785A}" type="slidenum">
              <a:rPr lang="en-US" altLang="en-US" smtClean="0"/>
              <a:pPr/>
              <a:t>26</a:t>
            </a:fld>
            <a:endParaRPr lang="en-US" altLang="en-US" dirty="0"/>
          </a:p>
        </p:txBody>
      </p:sp>
      <p:sp>
        <p:nvSpPr>
          <p:cNvPr id="7" name="Rectangle 2">
            <a:extLst>
              <a:ext uri="{FF2B5EF4-FFF2-40B4-BE49-F238E27FC236}">
                <a16:creationId xmlns:a16="http://schemas.microsoft.com/office/drawing/2014/main" id="{5279827C-42C4-524F-00FB-8CB474254E5A}"/>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6" name="Picture 5">
            <a:extLst>
              <a:ext uri="{FF2B5EF4-FFF2-40B4-BE49-F238E27FC236}">
                <a16:creationId xmlns:a16="http://schemas.microsoft.com/office/drawing/2014/main" id="{B3E1FE40-F62D-04A0-4DD6-9A230B25152B}"/>
              </a:ext>
            </a:extLst>
          </p:cNvPr>
          <p:cNvPicPr>
            <a:picLocks noChangeAspect="1"/>
          </p:cNvPicPr>
          <p:nvPr/>
        </p:nvPicPr>
        <p:blipFill>
          <a:blip r:embed="rId3"/>
          <a:stretch>
            <a:fillRect/>
          </a:stretch>
        </p:blipFill>
        <p:spPr>
          <a:xfrm>
            <a:off x="133350" y="1676400"/>
            <a:ext cx="6172200" cy="4629150"/>
          </a:xfrm>
          <a:prstGeom prst="rect">
            <a:avLst/>
          </a:prstGeom>
        </p:spPr>
      </p:pic>
      <p:sp>
        <p:nvSpPr>
          <p:cNvPr id="8" name="TextBox 7">
            <a:extLst>
              <a:ext uri="{FF2B5EF4-FFF2-40B4-BE49-F238E27FC236}">
                <a16:creationId xmlns:a16="http://schemas.microsoft.com/office/drawing/2014/main" id="{CD590B5D-4E22-74D3-0413-87FDF59620FE}"/>
              </a:ext>
            </a:extLst>
          </p:cNvPr>
          <p:cNvSpPr txBox="1"/>
          <p:nvPr/>
        </p:nvSpPr>
        <p:spPr>
          <a:xfrm>
            <a:off x="6648450" y="2314447"/>
            <a:ext cx="2085975" cy="2572627"/>
          </a:xfrm>
          <a:prstGeom prst="rect">
            <a:avLst/>
          </a:prstGeom>
          <a:noFill/>
          <a:ln w="19050">
            <a:solidFill>
              <a:srgbClr val="FF0000"/>
            </a:solidFill>
          </a:ln>
        </p:spPr>
        <p:txBody>
          <a:bodyPr wrap="square" rtlCol="0">
            <a:spAutoFit/>
          </a:bodyPr>
          <a:lstStyle/>
          <a:p>
            <a:r>
              <a:rPr lang="en-US" dirty="0"/>
              <a:t>Note the significant Error: Lack-of-Fit with P-Value = 0.017.  Only </a:t>
            </a:r>
            <a:r>
              <a:rPr lang="en-US" i="1" dirty="0"/>
              <a:t>Bake Time</a:t>
            </a:r>
            <a:r>
              <a:rPr lang="en-US" dirty="0"/>
              <a:t> is significant, and the R-Square, R-Square Adjusted and R-Square Predicted are low.</a:t>
            </a:r>
          </a:p>
        </p:txBody>
      </p:sp>
    </p:spTree>
    <p:extLst>
      <p:ext uri="{BB962C8B-B14F-4D97-AF65-F5344CB8AC3E}">
        <p14:creationId xmlns:p14="http://schemas.microsoft.com/office/powerpoint/2010/main" val="259357802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36275C-83F0-FF1D-322C-9C35CDBE36A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87BC1D8-7E12-1A1F-70C5-9C9DF5CF1C68}"/>
              </a:ext>
            </a:extLst>
          </p:cNvPr>
          <p:cNvSpPr>
            <a:spLocks noGrp="1"/>
          </p:cNvSpPr>
          <p:nvPr>
            <p:ph type="sldNum" sz="quarter" idx="12"/>
          </p:nvPr>
        </p:nvSpPr>
        <p:spPr/>
        <p:txBody>
          <a:bodyPr/>
          <a:lstStyle/>
          <a:p>
            <a:fld id="{B016AC35-8579-444B-8C46-1518C1B2785A}" type="slidenum">
              <a:rPr lang="en-US" altLang="en-US" smtClean="0"/>
              <a:pPr/>
              <a:t>27</a:t>
            </a:fld>
            <a:endParaRPr lang="en-US" altLang="en-US" dirty="0"/>
          </a:p>
        </p:txBody>
      </p:sp>
      <p:sp>
        <p:nvSpPr>
          <p:cNvPr id="7" name="Rectangle 2">
            <a:extLst>
              <a:ext uri="{FF2B5EF4-FFF2-40B4-BE49-F238E27FC236}">
                <a16:creationId xmlns:a16="http://schemas.microsoft.com/office/drawing/2014/main" id="{C9A69071-C765-7201-A614-81A2B69D973D}"/>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8" name="TextBox 7">
            <a:extLst>
              <a:ext uri="{FF2B5EF4-FFF2-40B4-BE49-F238E27FC236}">
                <a16:creationId xmlns:a16="http://schemas.microsoft.com/office/drawing/2014/main" id="{27DA91B4-5A47-9BD0-33AF-90B91773E9E4}"/>
              </a:ext>
            </a:extLst>
          </p:cNvPr>
          <p:cNvSpPr txBox="1"/>
          <p:nvPr/>
        </p:nvSpPr>
        <p:spPr>
          <a:xfrm>
            <a:off x="6648450" y="2314447"/>
            <a:ext cx="2085975" cy="2572627"/>
          </a:xfrm>
          <a:prstGeom prst="rect">
            <a:avLst/>
          </a:prstGeom>
          <a:noFill/>
          <a:ln w="19050">
            <a:solidFill>
              <a:srgbClr val="FF0000"/>
            </a:solidFill>
          </a:ln>
        </p:spPr>
        <p:txBody>
          <a:bodyPr wrap="square" rtlCol="0">
            <a:spAutoFit/>
          </a:bodyPr>
          <a:lstStyle/>
          <a:p>
            <a:r>
              <a:rPr lang="en-US" dirty="0"/>
              <a:t>The residual plots show obvious non-random, non-normal patterns, and in particular the Residuals vs Bake Time and Residuals vs Oven Temp show strong curvature.</a:t>
            </a:r>
          </a:p>
        </p:txBody>
      </p:sp>
      <p:pic>
        <p:nvPicPr>
          <p:cNvPr id="2" name="Picture 1">
            <a:extLst>
              <a:ext uri="{FF2B5EF4-FFF2-40B4-BE49-F238E27FC236}">
                <a16:creationId xmlns:a16="http://schemas.microsoft.com/office/drawing/2014/main" id="{11AEEF5A-EF15-4142-0C1F-F90CACA95A8A}"/>
              </a:ext>
            </a:extLst>
          </p:cNvPr>
          <p:cNvPicPr>
            <a:picLocks noChangeAspect="1"/>
          </p:cNvPicPr>
          <p:nvPr/>
        </p:nvPicPr>
        <p:blipFill>
          <a:blip r:embed="rId3"/>
          <a:stretch>
            <a:fillRect/>
          </a:stretch>
        </p:blipFill>
        <p:spPr>
          <a:xfrm>
            <a:off x="409575" y="1533525"/>
            <a:ext cx="5803841" cy="5227637"/>
          </a:xfrm>
          <a:prstGeom prst="rect">
            <a:avLst/>
          </a:prstGeom>
        </p:spPr>
      </p:pic>
    </p:spTree>
    <p:extLst>
      <p:ext uri="{BB962C8B-B14F-4D97-AF65-F5344CB8AC3E}">
        <p14:creationId xmlns:p14="http://schemas.microsoft.com/office/powerpoint/2010/main" val="284507725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E5A376-44C9-EC5B-3A8B-BE50235259B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E3E989A-3063-3D28-60DD-89C8845125C2}"/>
              </a:ext>
            </a:extLst>
          </p:cNvPr>
          <p:cNvSpPr>
            <a:spLocks noGrp="1"/>
          </p:cNvSpPr>
          <p:nvPr>
            <p:ph type="sldNum" sz="quarter" idx="12"/>
          </p:nvPr>
        </p:nvSpPr>
        <p:spPr/>
        <p:txBody>
          <a:bodyPr/>
          <a:lstStyle/>
          <a:p>
            <a:fld id="{B016AC35-8579-444B-8C46-1518C1B2785A}" type="slidenum">
              <a:rPr lang="en-US" altLang="en-US" smtClean="0"/>
              <a:pPr/>
              <a:t>28</a:t>
            </a:fld>
            <a:endParaRPr lang="en-US" altLang="en-US" dirty="0"/>
          </a:p>
        </p:txBody>
      </p:sp>
      <p:sp>
        <p:nvSpPr>
          <p:cNvPr id="7" name="Rectangle 2">
            <a:extLst>
              <a:ext uri="{FF2B5EF4-FFF2-40B4-BE49-F238E27FC236}">
                <a16:creationId xmlns:a16="http://schemas.microsoft.com/office/drawing/2014/main" id="{EC7C3908-3F2D-015D-FF93-342A0F1EACCD}"/>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8" name="TextBox 7">
            <a:extLst>
              <a:ext uri="{FF2B5EF4-FFF2-40B4-BE49-F238E27FC236}">
                <a16:creationId xmlns:a16="http://schemas.microsoft.com/office/drawing/2014/main" id="{13461E0C-1775-1402-8158-39374FCE4A76}"/>
              </a:ext>
            </a:extLst>
          </p:cNvPr>
          <p:cNvSpPr txBox="1"/>
          <p:nvPr/>
        </p:nvSpPr>
        <p:spPr>
          <a:xfrm>
            <a:off x="6019800" y="2314447"/>
            <a:ext cx="2714625" cy="919098"/>
          </a:xfrm>
          <a:prstGeom prst="rect">
            <a:avLst/>
          </a:prstGeom>
          <a:noFill/>
          <a:ln w="19050">
            <a:solidFill>
              <a:srgbClr val="FF0000"/>
            </a:solidFill>
          </a:ln>
        </p:spPr>
        <p:txBody>
          <a:bodyPr wrap="square" rtlCol="0">
            <a:spAutoFit/>
          </a:bodyPr>
          <a:lstStyle/>
          <a:p>
            <a:r>
              <a:rPr lang="en-US" dirty="0"/>
              <a:t>Now we will re-analyze the experiment and include center points in the model. </a:t>
            </a:r>
          </a:p>
        </p:txBody>
      </p:sp>
      <p:pic>
        <p:nvPicPr>
          <p:cNvPr id="3" name="Picture 2">
            <a:extLst>
              <a:ext uri="{FF2B5EF4-FFF2-40B4-BE49-F238E27FC236}">
                <a16:creationId xmlns:a16="http://schemas.microsoft.com/office/drawing/2014/main" id="{DED6048B-D83F-72BE-4B49-D2DEEA1D0205}"/>
              </a:ext>
            </a:extLst>
          </p:cNvPr>
          <p:cNvPicPr>
            <a:picLocks noChangeAspect="1"/>
          </p:cNvPicPr>
          <p:nvPr/>
        </p:nvPicPr>
        <p:blipFill>
          <a:blip r:embed="rId3"/>
          <a:stretch>
            <a:fillRect/>
          </a:stretch>
        </p:blipFill>
        <p:spPr>
          <a:xfrm>
            <a:off x="533400" y="1575874"/>
            <a:ext cx="5324475" cy="5040463"/>
          </a:xfrm>
          <a:prstGeom prst="rect">
            <a:avLst/>
          </a:prstGeom>
        </p:spPr>
      </p:pic>
    </p:spTree>
    <p:extLst>
      <p:ext uri="{BB962C8B-B14F-4D97-AF65-F5344CB8AC3E}">
        <p14:creationId xmlns:p14="http://schemas.microsoft.com/office/powerpoint/2010/main" val="134445681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C38CF-00F0-2FDC-E5CF-63F755D938E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756FD49C-646F-08FA-B198-E1172E03CA73}"/>
              </a:ext>
            </a:extLst>
          </p:cNvPr>
          <p:cNvSpPr>
            <a:spLocks noGrp="1"/>
          </p:cNvSpPr>
          <p:nvPr>
            <p:ph type="sldNum" sz="quarter" idx="12"/>
          </p:nvPr>
        </p:nvSpPr>
        <p:spPr/>
        <p:txBody>
          <a:bodyPr/>
          <a:lstStyle/>
          <a:p>
            <a:fld id="{B016AC35-8579-444B-8C46-1518C1B2785A}" type="slidenum">
              <a:rPr lang="en-US" altLang="en-US" smtClean="0"/>
              <a:pPr/>
              <a:t>29</a:t>
            </a:fld>
            <a:endParaRPr lang="en-US" altLang="en-US" dirty="0"/>
          </a:p>
        </p:txBody>
      </p:sp>
      <p:sp>
        <p:nvSpPr>
          <p:cNvPr id="7" name="Rectangle 2">
            <a:extLst>
              <a:ext uri="{FF2B5EF4-FFF2-40B4-BE49-F238E27FC236}">
                <a16:creationId xmlns:a16="http://schemas.microsoft.com/office/drawing/2014/main" id="{25AE1559-0392-C8CA-4BDF-EDEA9DA7014E}"/>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8" name="TextBox 7">
            <a:extLst>
              <a:ext uri="{FF2B5EF4-FFF2-40B4-BE49-F238E27FC236}">
                <a16:creationId xmlns:a16="http://schemas.microsoft.com/office/drawing/2014/main" id="{9B138850-D92B-946D-9B37-97C7AE920496}"/>
              </a:ext>
            </a:extLst>
          </p:cNvPr>
          <p:cNvSpPr txBox="1"/>
          <p:nvPr/>
        </p:nvSpPr>
        <p:spPr>
          <a:xfrm>
            <a:off x="5105400" y="1544249"/>
            <a:ext cx="4038600" cy="5052922"/>
          </a:xfrm>
          <a:prstGeom prst="rect">
            <a:avLst/>
          </a:prstGeom>
          <a:noFill/>
          <a:ln w="19050">
            <a:solidFill>
              <a:srgbClr val="FF0000"/>
            </a:solidFill>
          </a:ln>
        </p:spPr>
        <p:txBody>
          <a:bodyPr wrap="square" rtlCol="0">
            <a:spAutoFit/>
          </a:bodyPr>
          <a:lstStyle/>
          <a:p>
            <a:r>
              <a:rPr lang="en-US" dirty="0"/>
              <a:t>All model terms except </a:t>
            </a:r>
            <a:r>
              <a:rPr lang="en-US" i="1" dirty="0"/>
              <a:t>Blocks</a:t>
            </a:r>
            <a:r>
              <a:rPr lang="en-US" dirty="0"/>
              <a:t> are significant, the R-Square values are high and there is no Significant Lack of Fit (with P-Value = 0.91).  The Residual Plots also show no obvious patterns.</a:t>
            </a:r>
          </a:p>
          <a:p>
            <a:r>
              <a:rPr lang="en-US" dirty="0"/>
              <a:t>Note however that the </a:t>
            </a:r>
            <a:r>
              <a:rPr lang="en-US" i="1" dirty="0"/>
              <a:t>Center Points</a:t>
            </a:r>
            <a:r>
              <a:rPr lang="en-US" dirty="0"/>
              <a:t> term is significant, so this indicates significant curvature or quadratic effects. This means that we cannot use the model as is to make predictions, we need to specify quadratic terms for Bake Time and Oven Temp.  The current full-factorial + center point design does not permit these quadratic terms to be added as they would be confounded. We need to augment the design to add axial points, effectively converting this design into a response surface design.</a:t>
            </a:r>
          </a:p>
        </p:txBody>
      </p:sp>
      <p:pic>
        <p:nvPicPr>
          <p:cNvPr id="2" name="Picture 1">
            <a:extLst>
              <a:ext uri="{FF2B5EF4-FFF2-40B4-BE49-F238E27FC236}">
                <a16:creationId xmlns:a16="http://schemas.microsoft.com/office/drawing/2014/main" id="{6F49DD9D-40BD-3E0D-1CC2-E7A764ED94BD}"/>
              </a:ext>
            </a:extLst>
          </p:cNvPr>
          <p:cNvPicPr>
            <a:picLocks noChangeAspect="1"/>
          </p:cNvPicPr>
          <p:nvPr/>
        </p:nvPicPr>
        <p:blipFill>
          <a:blip r:embed="rId3"/>
          <a:stretch>
            <a:fillRect/>
          </a:stretch>
        </p:blipFill>
        <p:spPr>
          <a:xfrm>
            <a:off x="0" y="1489551"/>
            <a:ext cx="5042514" cy="3878897"/>
          </a:xfrm>
          <a:prstGeom prst="rect">
            <a:avLst/>
          </a:prstGeom>
        </p:spPr>
      </p:pic>
    </p:spTree>
    <p:extLst>
      <p:ext uri="{BB962C8B-B14F-4D97-AF65-F5344CB8AC3E}">
        <p14:creationId xmlns:p14="http://schemas.microsoft.com/office/powerpoint/2010/main" val="2532936275"/>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AEA44-FD68-4E27-8E43-0979A285AD3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B2F8FCD-C6B1-458D-1458-94D9109BE415}"/>
              </a:ext>
            </a:extLst>
          </p:cNvPr>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a:extLst>
              <a:ext uri="{FF2B5EF4-FFF2-40B4-BE49-F238E27FC236}">
                <a16:creationId xmlns:a16="http://schemas.microsoft.com/office/drawing/2014/main" id="{CFCAF9DD-4931-36F9-87EA-9DECD3E44CD5}"/>
              </a:ext>
            </a:extLst>
          </p:cNvPr>
          <p:cNvSpPr>
            <a:spLocks noGrp="1"/>
          </p:cNvSpPr>
          <p:nvPr>
            <p:ph type="body" sz="quarter" idx="10"/>
          </p:nvPr>
        </p:nvSpPr>
        <p:spPr>
          <a:xfrm>
            <a:off x="1250507" y="1168214"/>
            <a:ext cx="7690105" cy="3915580"/>
          </a:xfrm>
        </p:spPr>
        <p:txBody>
          <a:bodyPr/>
          <a:lstStyle/>
          <a:p>
            <a:r>
              <a:rPr lang="en-CA" sz="3217" dirty="0"/>
              <a:t>Overlay Histograms and Descriptive Statistics</a:t>
            </a:r>
          </a:p>
          <a:p>
            <a:r>
              <a:rPr lang="en-CA" sz="3217" dirty="0"/>
              <a:t>Interaction Plots</a:t>
            </a:r>
          </a:p>
          <a:p>
            <a:r>
              <a:rPr lang="en-CA" sz="3217" dirty="0"/>
              <a:t>Augment 2-Level Factorial/Screening Design</a:t>
            </a:r>
          </a:p>
          <a:p>
            <a:pPr lvl="1"/>
            <a:r>
              <a:rPr lang="en-CA" sz="2800" dirty="0"/>
              <a:t>Add Axial Points</a:t>
            </a:r>
          </a:p>
          <a:p>
            <a:pPr lvl="1"/>
            <a:r>
              <a:rPr lang="en-CA" sz="2800" dirty="0" err="1"/>
              <a:t>Foldover</a:t>
            </a:r>
            <a:endParaRPr lang="en-CA" sz="2800" dirty="0"/>
          </a:p>
          <a:p>
            <a:pPr lvl="1"/>
            <a:endParaRPr lang="en-CA" sz="2800" dirty="0"/>
          </a:p>
          <a:p>
            <a:pPr lvl="1"/>
            <a:endParaRPr lang="en-CA" sz="2800" dirty="0"/>
          </a:p>
          <a:p>
            <a:pPr marL="457127" lvl="1" indent="0">
              <a:buNone/>
            </a:pPr>
            <a:endParaRPr lang="en-CA" sz="2800" dirty="0"/>
          </a:p>
        </p:txBody>
      </p:sp>
    </p:spTree>
    <p:extLst>
      <p:ext uri="{BB962C8B-B14F-4D97-AF65-F5344CB8AC3E}">
        <p14:creationId xmlns:p14="http://schemas.microsoft.com/office/powerpoint/2010/main" val="37109990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F7F73-7A3B-FEC9-2112-E327BC1B0B2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EDD8306-1F91-83F8-7171-8E44E5695398}"/>
              </a:ext>
            </a:extLst>
          </p:cNvPr>
          <p:cNvSpPr>
            <a:spLocks noGrp="1"/>
          </p:cNvSpPr>
          <p:nvPr>
            <p:ph type="sldNum" sz="quarter" idx="12"/>
          </p:nvPr>
        </p:nvSpPr>
        <p:spPr/>
        <p:txBody>
          <a:bodyPr/>
          <a:lstStyle/>
          <a:p>
            <a:fld id="{B016AC35-8579-444B-8C46-1518C1B2785A}" type="slidenum">
              <a:rPr lang="en-US" altLang="en-US" smtClean="0"/>
              <a:pPr/>
              <a:t>30</a:t>
            </a:fld>
            <a:endParaRPr lang="en-US" altLang="en-US" dirty="0"/>
          </a:p>
        </p:txBody>
      </p:sp>
      <p:sp>
        <p:nvSpPr>
          <p:cNvPr id="7" name="Rectangle 2">
            <a:extLst>
              <a:ext uri="{FF2B5EF4-FFF2-40B4-BE49-F238E27FC236}">
                <a16:creationId xmlns:a16="http://schemas.microsoft.com/office/drawing/2014/main" id="{C1E4E3D2-5D3F-55F3-9D30-63BCE50DF193}"/>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D6EFD171-A770-AB84-2ABF-3E0F429FF9C6}"/>
              </a:ext>
            </a:extLst>
          </p:cNvPr>
          <p:cNvSpPr txBox="1"/>
          <p:nvPr/>
        </p:nvSpPr>
        <p:spPr>
          <a:xfrm>
            <a:off x="330993" y="1657853"/>
            <a:ext cx="8482013"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Augment 2-Level Factorial/Screening &gt; Augment Design</a:t>
            </a:r>
            <a:r>
              <a:rPr lang="en-US" dirty="0"/>
              <a:t>.  Select </a:t>
            </a:r>
            <a:r>
              <a:rPr lang="en-US" b="1" dirty="0"/>
              <a:t>Augment Type: Add Center/Axial Points</a:t>
            </a:r>
            <a:r>
              <a:rPr lang="en-US" dirty="0"/>
              <a:t>. </a:t>
            </a:r>
          </a:p>
        </p:txBody>
      </p:sp>
      <p:sp>
        <p:nvSpPr>
          <p:cNvPr id="4" name="TextBox 3">
            <a:extLst>
              <a:ext uri="{FF2B5EF4-FFF2-40B4-BE49-F238E27FC236}">
                <a16:creationId xmlns:a16="http://schemas.microsoft.com/office/drawing/2014/main" id="{07BD1168-556F-622F-C2F3-68B056C4A8DF}"/>
              </a:ext>
            </a:extLst>
          </p:cNvPr>
          <p:cNvSpPr txBox="1"/>
          <p:nvPr/>
        </p:nvSpPr>
        <p:spPr>
          <a:xfrm>
            <a:off x="4166552" y="2717428"/>
            <a:ext cx="4153536" cy="2297039"/>
          </a:xfrm>
          <a:prstGeom prst="rect">
            <a:avLst/>
          </a:prstGeom>
          <a:noFill/>
          <a:ln w="19050">
            <a:solidFill>
              <a:srgbClr val="FF0000"/>
            </a:solidFill>
          </a:ln>
        </p:spPr>
        <p:txBody>
          <a:bodyPr wrap="square" rtlCol="0">
            <a:spAutoFit/>
          </a:bodyPr>
          <a:lstStyle/>
          <a:p>
            <a:pPr lvl="0"/>
            <a:r>
              <a:rPr lang="en-US" dirty="0"/>
              <a:t>Uncheck </a:t>
            </a:r>
            <a:r>
              <a:rPr lang="en-US" b="1" dirty="0"/>
              <a:t>Add Center Points</a:t>
            </a:r>
            <a:r>
              <a:rPr lang="en-US" dirty="0"/>
              <a:t> since we already have center points in the original design. Use the default checked </a:t>
            </a:r>
            <a:r>
              <a:rPr lang="en-US" b="1" dirty="0"/>
              <a:t>Add Axial Points  No. of Replicates</a:t>
            </a:r>
            <a:r>
              <a:rPr lang="en-US" dirty="0"/>
              <a:t> = 2, which matches the number of replicates in the factorial design. </a:t>
            </a:r>
          </a:p>
          <a:p>
            <a:pPr lvl="0"/>
            <a:r>
              <a:rPr lang="en-US" dirty="0"/>
              <a:t>Select </a:t>
            </a:r>
            <a:r>
              <a:rPr lang="en-US" b="1" dirty="0"/>
              <a:t>Face Centered (Alpha = 1.0)</a:t>
            </a:r>
            <a:r>
              <a:rPr lang="en-US" dirty="0"/>
              <a:t> to match the original Cake Bake RSM design. </a:t>
            </a:r>
          </a:p>
        </p:txBody>
      </p:sp>
      <p:pic>
        <p:nvPicPr>
          <p:cNvPr id="6" name="Picture 5">
            <a:extLst>
              <a:ext uri="{FF2B5EF4-FFF2-40B4-BE49-F238E27FC236}">
                <a16:creationId xmlns:a16="http://schemas.microsoft.com/office/drawing/2014/main" id="{1E5F4196-E807-B37C-FE96-829FEA9383A2}"/>
              </a:ext>
            </a:extLst>
          </p:cNvPr>
          <p:cNvPicPr>
            <a:picLocks noChangeAspect="1"/>
          </p:cNvPicPr>
          <p:nvPr/>
        </p:nvPicPr>
        <p:blipFill>
          <a:blip r:embed="rId3"/>
          <a:stretch>
            <a:fillRect/>
          </a:stretch>
        </p:blipFill>
        <p:spPr>
          <a:xfrm>
            <a:off x="330992" y="2370261"/>
            <a:ext cx="3212307" cy="4372756"/>
          </a:xfrm>
          <a:prstGeom prst="rect">
            <a:avLst/>
          </a:prstGeom>
        </p:spPr>
      </p:pic>
    </p:spTree>
    <p:extLst>
      <p:ext uri="{BB962C8B-B14F-4D97-AF65-F5344CB8AC3E}">
        <p14:creationId xmlns:p14="http://schemas.microsoft.com/office/powerpoint/2010/main" val="154694915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A89FE-F2FD-11C0-826A-B151AB036F60}"/>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7910A4F5-2588-78C3-ADCF-8BF8FD97A743}"/>
              </a:ext>
            </a:extLst>
          </p:cNvPr>
          <p:cNvSpPr>
            <a:spLocks noGrp="1"/>
          </p:cNvSpPr>
          <p:nvPr>
            <p:ph type="sldNum" sz="quarter" idx="12"/>
          </p:nvPr>
        </p:nvSpPr>
        <p:spPr/>
        <p:txBody>
          <a:bodyPr/>
          <a:lstStyle/>
          <a:p>
            <a:fld id="{B016AC35-8579-444B-8C46-1518C1B2785A}" type="slidenum">
              <a:rPr lang="en-US" altLang="en-US" smtClean="0"/>
              <a:pPr/>
              <a:t>31</a:t>
            </a:fld>
            <a:endParaRPr lang="en-US" altLang="en-US" dirty="0"/>
          </a:p>
        </p:txBody>
      </p:sp>
      <p:sp>
        <p:nvSpPr>
          <p:cNvPr id="7" name="Rectangle 2">
            <a:extLst>
              <a:ext uri="{FF2B5EF4-FFF2-40B4-BE49-F238E27FC236}">
                <a16:creationId xmlns:a16="http://schemas.microsoft.com/office/drawing/2014/main" id="{0CC94584-B077-392C-C0EB-8D75F623C5C0}"/>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3" name="Picture 2">
            <a:extLst>
              <a:ext uri="{FF2B5EF4-FFF2-40B4-BE49-F238E27FC236}">
                <a16:creationId xmlns:a16="http://schemas.microsoft.com/office/drawing/2014/main" id="{1AB943A3-88D8-FB47-BE85-F5A2A0D847AF}"/>
              </a:ext>
            </a:extLst>
          </p:cNvPr>
          <p:cNvPicPr>
            <a:picLocks noChangeAspect="1"/>
          </p:cNvPicPr>
          <p:nvPr/>
        </p:nvPicPr>
        <p:blipFill>
          <a:blip r:embed="rId3"/>
          <a:stretch>
            <a:fillRect/>
          </a:stretch>
        </p:blipFill>
        <p:spPr>
          <a:xfrm>
            <a:off x="522287" y="1626552"/>
            <a:ext cx="5946775" cy="4023995"/>
          </a:xfrm>
          <a:prstGeom prst="rect">
            <a:avLst/>
          </a:prstGeom>
        </p:spPr>
      </p:pic>
      <p:sp>
        <p:nvSpPr>
          <p:cNvPr id="8" name="TextBox 7">
            <a:extLst>
              <a:ext uri="{FF2B5EF4-FFF2-40B4-BE49-F238E27FC236}">
                <a16:creationId xmlns:a16="http://schemas.microsoft.com/office/drawing/2014/main" id="{74542562-5B3E-456E-5A50-5490603664CE}"/>
              </a:ext>
            </a:extLst>
          </p:cNvPr>
          <p:cNvSpPr txBox="1"/>
          <p:nvPr/>
        </p:nvSpPr>
        <p:spPr>
          <a:xfrm>
            <a:off x="4923789" y="1764928"/>
            <a:ext cx="4153536" cy="1194686"/>
          </a:xfrm>
          <a:prstGeom prst="rect">
            <a:avLst/>
          </a:prstGeom>
          <a:noFill/>
          <a:ln w="19050">
            <a:solidFill>
              <a:srgbClr val="FF0000"/>
            </a:solidFill>
          </a:ln>
        </p:spPr>
        <p:txBody>
          <a:bodyPr wrap="square" rtlCol="0">
            <a:spAutoFit/>
          </a:bodyPr>
          <a:lstStyle/>
          <a:p>
            <a:pPr lvl="0"/>
            <a:r>
              <a:rPr lang="en-US" dirty="0"/>
              <a:t>The worksheet augments the original factorial design with 8 new axial runs randomized within a block, i.e., 4 axial runs replicated twice.</a:t>
            </a:r>
          </a:p>
        </p:txBody>
      </p:sp>
    </p:spTree>
    <p:extLst>
      <p:ext uri="{BB962C8B-B14F-4D97-AF65-F5344CB8AC3E}">
        <p14:creationId xmlns:p14="http://schemas.microsoft.com/office/powerpoint/2010/main" val="290536273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64513-543B-25CF-F1C9-8C9F9CB367E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0806393-4676-9460-B078-EA0C5985A754}"/>
              </a:ext>
            </a:extLst>
          </p:cNvPr>
          <p:cNvSpPr>
            <a:spLocks noGrp="1"/>
          </p:cNvSpPr>
          <p:nvPr>
            <p:ph type="sldNum" sz="quarter" idx="12"/>
          </p:nvPr>
        </p:nvSpPr>
        <p:spPr/>
        <p:txBody>
          <a:bodyPr/>
          <a:lstStyle/>
          <a:p>
            <a:fld id="{B016AC35-8579-444B-8C46-1518C1B2785A}" type="slidenum">
              <a:rPr lang="en-US" altLang="en-US" smtClean="0"/>
              <a:pPr/>
              <a:t>32</a:t>
            </a:fld>
            <a:endParaRPr lang="en-US" altLang="en-US" dirty="0"/>
          </a:p>
        </p:txBody>
      </p:sp>
      <p:sp>
        <p:nvSpPr>
          <p:cNvPr id="7" name="Rectangle 2">
            <a:extLst>
              <a:ext uri="{FF2B5EF4-FFF2-40B4-BE49-F238E27FC236}">
                <a16:creationId xmlns:a16="http://schemas.microsoft.com/office/drawing/2014/main" id="{C0D75E5E-39FC-5B4C-020C-BF2ED192CA50}"/>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4" name="Picture 3">
            <a:extLst>
              <a:ext uri="{FF2B5EF4-FFF2-40B4-BE49-F238E27FC236}">
                <a16:creationId xmlns:a16="http://schemas.microsoft.com/office/drawing/2014/main" id="{BF5B19F3-B0D1-4724-F275-9E7C13AFE409}"/>
              </a:ext>
            </a:extLst>
          </p:cNvPr>
          <p:cNvPicPr>
            <a:picLocks noChangeAspect="1"/>
          </p:cNvPicPr>
          <p:nvPr/>
        </p:nvPicPr>
        <p:blipFill>
          <a:blip r:embed="rId3"/>
          <a:stretch>
            <a:fillRect/>
          </a:stretch>
        </p:blipFill>
        <p:spPr>
          <a:xfrm>
            <a:off x="128307" y="2999821"/>
            <a:ext cx="4443693" cy="3806744"/>
          </a:xfrm>
          <a:prstGeom prst="rect">
            <a:avLst/>
          </a:prstGeom>
        </p:spPr>
      </p:pic>
      <p:sp>
        <p:nvSpPr>
          <p:cNvPr id="6" name="TextBox 5">
            <a:extLst>
              <a:ext uri="{FF2B5EF4-FFF2-40B4-BE49-F238E27FC236}">
                <a16:creationId xmlns:a16="http://schemas.microsoft.com/office/drawing/2014/main" id="{3041640B-5E08-29CE-0BD1-DB70AD014A00}"/>
              </a:ext>
            </a:extLst>
          </p:cNvPr>
          <p:cNvSpPr txBox="1"/>
          <p:nvPr/>
        </p:nvSpPr>
        <p:spPr>
          <a:xfrm>
            <a:off x="4786630" y="3958349"/>
            <a:ext cx="4153536" cy="2848216"/>
          </a:xfrm>
          <a:prstGeom prst="rect">
            <a:avLst/>
          </a:prstGeom>
          <a:solidFill>
            <a:schemeClr val="bg1"/>
          </a:solidFill>
          <a:ln w="19050">
            <a:solidFill>
              <a:srgbClr val="FF0000"/>
            </a:solidFill>
          </a:ln>
        </p:spPr>
        <p:txBody>
          <a:bodyPr wrap="square" rtlCol="0">
            <a:spAutoFit/>
          </a:bodyPr>
          <a:lstStyle/>
          <a:p>
            <a:pPr lvl="0"/>
            <a:r>
              <a:rPr lang="en-US" dirty="0"/>
              <a:t>The Margin of Error (Interval Half-Width) at the 95</a:t>
            </a:r>
            <a:r>
              <a:rPr lang="en-US" baseline="30000" dirty="0"/>
              <a:t>th</a:t>
            </a:r>
            <a:r>
              <a:rPr lang="en-US" dirty="0"/>
              <a:t> Percentile (i.e. 95% of the design space) is 1.086.  We then multiply this by the estimate of the model standard deviation of 0.138 given in the factorial portion to obtain a Margin of Error for Taste Score = 1.086 * 0.138 = 0.15. Given that the Taste Score is on a 1 to 7 scale this is an acceptable margin of error for prediction.</a:t>
            </a:r>
          </a:p>
        </p:txBody>
      </p:sp>
      <p:pic>
        <p:nvPicPr>
          <p:cNvPr id="2" name="Picture 1">
            <a:extLst>
              <a:ext uri="{FF2B5EF4-FFF2-40B4-BE49-F238E27FC236}">
                <a16:creationId xmlns:a16="http://schemas.microsoft.com/office/drawing/2014/main" id="{B880350C-410C-AB00-1BAD-31BFCE7FF512}"/>
              </a:ext>
            </a:extLst>
          </p:cNvPr>
          <p:cNvPicPr>
            <a:picLocks noChangeAspect="1"/>
          </p:cNvPicPr>
          <p:nvPr/>
        </p:nvPicPr>
        <p:blipFill>
          <a:blip r:embed="rId4"/>
          <a:stretch>
            <a:fillRect/>
          </a:stretch>
        </p:blipFill>
        <p:spPr>
          <a:xfrm>
            <a:off x="2786062" y="1987791"/>
            <a:ext cx="5895975" cy="1823720"/>
          </a:xfrm>
          <a:prstGeom prst="rect">
            <a:avLst/>
          </a:prstGeom>
        </p:spPr>
      </p:pic>
      <p:sp>
        <p:nvSpPr>
          <p:cNvPr id="8" name="TextBox 7">
            <a:extLst>
              <a:ext uri="{FF2B5EF4-FFF2-40B4-BE49-F238E27FC236}">
                <a16:creationId xmlns:a16="http://schemas.microsoft.com/office/drawing/2014/main" id="{ABE9A6C2-DBA4-D86E-3F23-86D98ABB5768}"/>
              </a:ext>
            </a:extLst>
          </p:cNvPr>
          <p:cNvSpPr txBox="1"/>
          <p:nvPr/>
        </p:nvSpPr>
        <p:spPr>
          <a:xfrm>
            <a:off x="1640839" y="1475454"/>
            <a:ext cx="6291581" cy="367921"/>
          </a:xfrm>
          <a:prstGeom prst="rect">
            <a:avLst/>
          </a:prstGeom>
          <a:solidFill>
            <a:schemeClr val="bg1"/>
          </a:solidFill>
          <a:ln w="19050">
            <a:solidFill>
              <a:srgbClr val="FF0000"/>
            </a:solidFill>
          </a:ln>
        </p:spPr>
        <p:txBody>
          <a:bodyPr wrap="square" rtlCol="0">
            <a:spAutoFit/>
          </a:bodyPr>
          <a:lstStyle/>
          <a:p>
            <a:r>
              <a:rPr lang="en-US" dirty="0"/>
              <a:t>The Fraction of Design Space (FDS) Plots and report are given as:</a:t>
            </a:r>
          </a:p>
        </p:txBody>
      </p:sp>
    </p:spTree>
    <p:extLst>
      <p:ext uri="{BB962C8B-B14F-4D97-AF65-F5344CB8AC3E}">
        <p14:creationId xmlns:p14="http://schemas.microsoft.com/office/powerpoint/2010/main" val="374289416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D1C03-0833-FFEC-F034-0F692D6FCAEB}"/>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2140F21-D915-662E-35ED-F83090DA8175}"/>
              </a:ext>
            </a:extLst>
          </p:cNvPr>
          <p:cNvSpPr>
            <a:spLocks noGrp="1"/>
          </p:cNvSpPr>
          <p:nvPr>
            <p:ph type="sldNum" sz="quarter" idx="12"/>
          </p:nvPr>
        </p:nvSpPr>
        <p:spPr/>
        <p:txBody>
          <a:bodyPr/>
          <a:lstStyle/>
          <a:p>
            <a:fld id="{B016AC35-8579-444B-8C46-1518C1B2785A}" type="slidenum">
              <a:rPr lang="en-US" altLang="en-US" smtClean="0"/>
              <a:pPr/>
              <a:t>33</a:t>
            </a:fld>
            <a:endParaRPr lang="en-US" altLang="en-US" dirty="0"/>
          </a:p>
        </p:txBody>
      </p:sp>
      <p:sp>
        <p:nvSpPr>
          <p:cNvPr id="7" name="Rectangle 2">
            <a:extLst>
              <a:ext uri="{FF2B5EF4-FFF2-40B4-BE49-F238E27FC236}">
                <a16:creationId xmlns:a16="http://schemas.microsoft.com/office/drawing/2014/main" id="{0AE49992-41B3-9BBA-998B-72319E100FD2}"/>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EF1B617B-39C7-702C-9AE3-7D1F451DF5C6}"/>
              </a:ext>
            </a:extLst>
          </p:cNvPr>
          <p:cNvSpPr txBox="1"/>
          <p:nvPr/>
        </p:nvSpPr>
        <p:spPr>
          <a:xfrm>
            <a:off x="1004887" y="1539118"/>
            <a:ext cx="7134225" cy="1015663"/>
          </a:xfrm>
          <a:prstGeom prst="rect">
            <a:avLst/>
          </a:prstGeom>
          <a:noFill/>
          <a:ln w="19050">
            <a:solidFill>
              <a:srgbClr val="FF0000"/>
            </a:solidFill>
          </a:ln>
        </p:spPr>
        <p:txBody>
          <a:bodyPr wrap="square" rtlCol="0">
            <a:spAutoFit/>
          </a:bodyPr>
          <a:lstStyle/>
          <a:p>
            <a:r>
              <a:rPr lang="en-US" sz="2000" dirty="0"/>
              <a:t>File: </a:t>
            </a:r>
            <a:r>
              <a:rPr lang="en-US" sz="2000" b="1" dirty="0"/>
              <a:t>Advanced 2-Level Factorial Example – Cake Bake with Axial Augment.xlsx</a:t>
            </a:r>
            <a:r>
              <a:rPr lang="en-US" sz="2000" dirty="0"/>
              <a:t> has the augmented design worksheet populated with Taste Score values.</a:t>
            </a:r>
          </a:p>
        </p:txBody>
      </p:sp>
      <p:pic>
        <p:nvPicPr>
          <p:cNvPr id="3" name="Picture 2">
            <a:extLst>
              <a:ext uri="{FF2B5EF4-FFF2-40B4-BE49-F238E27FC236}">
                <a16:creationId xmlns:a16="http://schemas.microsoft.com/office/drawing/2014/main" id="{8ECFD930-292D-70C4-D3A3-CCB1EB8D2901}"/>
              </a:ext>
            </a:extLst>
          </p:cNvPr>
          <p:cNvPicPr>
            <a:picLocks noChangeAspect="1"/>
          </p:cNvPicPr>
          <p:nvPr/>
        </p:nvPicPr>
        <p:blipFill>
          <a:blip r:embed="rId3"/>
          <a:stretch>
            <a:fillRect/>
          </a:stretch>
        </p:blipFill>
        <p:spPr>
          <a:xfrm>
            <a:off x="1676400" y="2662555"/>
            <a:ext cx="6172200" cy="4104640"/>
          </a:xfrm>
          <a:prstGeom prst="rect">
            <a:avLst/>
          </a:prstGeom>
        </p:spPr>
      </p:pic>
    </p:spTree>
    <p:extLst>
      <p:ext uri="{BB962C8B-B14F-4D97-AF65-F5344CB8AC3E}">
        <p14:creationId xmlns:p14="http://schemas.microsoft.com/office/powerpoint/2010/main" val="1204471253"/>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A9349A-72BB-9EB2-C546-96D316719F0C}"/>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3CCF017E-64E9-6E12-950D-9DE46E231FC3}"/>
              </a:ext>
            </a:extLst>
          </p:cNvPr>
          <p:cNvSpPr>
            <a:spLocks noGrp="1"/>
          </p:cNvSpPr>
          <p:nvPr>
            <p:ph type="sldNum" sz="quarter" idx="12"/>
          </p:nvPr>
        </p:nvSpPr>
        <p:spPr/>
        <p:txBody>
          <a:bodyPr/>
          <a:lstStyle/>
          <a:p>
            <a:fld id="{B016AC35-8579-444B-8C46-1518C1B2785A}" type="slidenum">
              <a:rPr lang="en-US" altLang="en-US" smtClean="0"/>
              <a:pPr/>
              <a:t>34</a:t>
            </a:fld>
            <a:endParaRPr lang="en-US" altLang="en-US" dirty="0"/>
          </a:p>
        </p:txBody>
      </p:sp>
      <p:sp>
        <p:nvSpPr>
          <p:cNvPr id="7" name="Rectangle 2">
            <a:extLst>
              <a:ext uri="{FF2B5EF4-FFF2-40B4-BE49-F238E27FC236}">
                <a16:creationId xmlns:a16="http://schemas.microsoft.com/office/drawing/2014/main" id="{D7260CF6-365D-C53A-4617-CD6D8E1312EB}"/>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2" name="TextBox 1">
            <a:extLst>
              <a:ext uri="{FF2B5EF4-FFF2-40B4-BE49-F238E27FC236}">
                <a16:creationId xmlns:a16="http://schemas.microsoft.com/office/drawing/2014/main" id="{C7DE1F20-740F-09C6-34B4-353B4090F7FF}"/>
              </a:ext>
            </a:extLst>
          </p:cNvPr>
          <p:cNvSpPr txBox="1"/>
          <p:nvPr/>
        </p:nvSpPr>
        <p:spPr>
          <a:xfrm>
            <a:off x="1004887" y="1539118"/>
            <a:ext cx="7134225" cy="643509"/>
          </a:xfrm>
          <a:prstGeom prst="rect">
            <a:avLst/>
          </a:prstGeom>
          <a:noFill/>
          <a:ln w="19050">
            <a:solidFill>
              <a:srgbClr val="FF0000"/>
            </a:solidFill>
          </a:ln>
        </p:spPr>
        <p:txBody>
          <a:bodyPr wrap="square" rtlCol="0">
            <a:spAutoFit/>
          </a:bodyPr>
          <a:lstStyle/>
          <a:p>
            <a:pPr lvl="0"/>
            <a:r>
              <a:rPr lang="en-US" b="1" dirty="0"/>
              <a:t>SigmaXL &gt; Design of Experiments &gt; Advanced Design of Experiments: Augment 2-Level Factorial/Screening &gt; Analyze Augmented Design</a:t>
            </a:r>
            <a:endParaRPr lang="en-US" dirty="0"/>
          </a:p>
        </p:txBody>
      </p:sp>
      <p:sp>
        <p:nvSpPr>
          <p:cNvPr id="4" name="TextBox 3">
            <a:extLst>
              <a:ext uri="{FF2B5EF4-FFF2-40B4-BE49-F238E27FC236}">
                <a16:creationId xmlns:a16="http://schemas.microsoft.com/office/drawing/2014/main" id="{680CA674-04F9-1BAA-9DC7-64501C460167}"/>
              </a:ext>
            </a:extLst>
          </p:cNvPr>
          <p:cNvSpPr txBox="1"/>
          <p:nvPr/>
        </p:nvSpPr>
        <p:spPr>
          <a:xfrm>
            <a:off x="5157152" y="2314447"/>
            <a:ext cx="3577273" cy="2021451"/>
          </a:xfrm>
          <a:prstGeom prst="rect">
            <a:avLst/>
          </a:prstGeom>
          <a:noFill/>
          <a:ln w="19050">
            <a:solidFill>
              <a:srgbClr val="FF0000"/>
            </a:solidFill>
          </a:ln>
        </p:spPr>
        <p:txBody>
          <a:bodyPr wrap="square" rtlCol="0">
            <a:spAutoFit/>
          </a:bodyPr>
          <a:lstStyle/>
          <a:p>
            <a:r>
              <a:rPr lang="en-US" dirty="0"/>
              <a:t>Select Responses and Model Terms as shown with Term Generator as </a:t>
            </a:r>
            <a:r>
              <a:rPr lang="en-US" i="1" dirty="0"/>
              <a:t>ME + 2-Way Interactions + Quadratic</a:t>
            </a:r>
            <a:r>
              <a:rPr lang="en-US" dirty="0"/>
              <a:t>.  Quadratic terms can now be estimated because we augmented the factorial design with axial points.</a:t>
            </a:r>
          </a:p>
        </p:txBody>
      </p:sp>
      <p:pic>
        <p:nvPicPr>
          <p:cNvPr id="6" name="Picture 5">
            <a:extLst>
              <a:ext uri="{FF2B5EF4-FFF2-40B4-BE49-F238E27FC236}">
                <a16:creationId xmlns:a16="http://schemas.microsoft.com/office/drawing/2014/main" id="{A8AA0B73-C8E3-0AE2-DDB2-F73C2A0F3582}"/>
              </a:ext>
            </a:extLst>
          </p:cNvPr>
          <p:cNvPicPr>
            <a:picLocks noChangeAspect="1"/>
          </p:cNvPicPr>
          <p:nvPr/>
        </p:nvPicPr>
        <p:blipFill>
          <a:blip r:embed="rId3"/>
          <a:stretch>
            <a:fillRect/>
          </a:stretch>
        </p:blipFill>
        <p:spPr>
          <a:xfrm>
            <a:off x="304165" y="2293380"/>
            <a:ext cx="4572635" cy="4322957"/>
          </a:xfrm>
          <a:prstGeom prst="rect">
            <a:avLst/>
          </a:prstGeom>
        </p:spPr>
      </p:pic>
    </p:spTree>
    <p:extLst>
      <p:ext uri="{BB962C8B-B14F-4D97-AF65-F5344CB8AC3E}">
        <p14:creationId xmlns:p14="http://schemas.microsoft.com/office/powerpoint/2010/main" val="77641054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37DDA-EA2B-3D4C-CEE0-633DD7DAD884}"/>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8265BCC-4267-10BC-EC88-C1F6ABD34F9B}"/>
              </a:ext>
            </a:extLst>
          </p:cNvPr>
          <p:cNvSpPr>
            <a:spLocks noGrp="1"/>
          </p:cNvSpPr>
          <p:nvPr>
            <p:ph type="sldNum" sz="quarter" idx="12"/>
          </p:nvPr>
        </p:nvSpPr>
        <p:spPr/>
        <p:txBody>
          <a:bodyPr/>
          <a:lstStyle/>
          <a:p>
            <a:fld id="{B016AC35-8579-444B-8C46-1518C1B2785A}" type="slidenum">
              <a:rPr lang="en-US" altLang="en-US" smtClean="0"/>
              <a:pPr/>
              <a:t>35</a:t>
            </a:fld>
            <a:endParaRPr lang="en-US" altLang="en-US" dirty="0"/>
          </a:p>
        </p:txBody>
      </p:sp>
      <p:sp>
        <p:nvSpPr>
          <p:cNvPr id="7" name="Rectangle 2">
            <a:extLst>
              <a:ext uri="{FF2B5EF4-FFF2-40B4-BE49-F238E27FC236}">
                <a16:creationId xmlns:a16="http://schemas.microsoft.com/office/drawing/2014/main" id="{CFF6FDD4-9163-40BF-CC18-93368AB05765}"/>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3" name="Picture 2">
            <a:extLst>
              <a:ext uri="{FF2B5EF4-FFF2-40B4-BE49-F238E27FC236}">
                <a16:creationId xmlns:a16="http://schemas.microsoft.com/office/drawing/2014/main" id="{6BB7C20D-2654-ED78-046F-CAB157E9D451}"/>
              </a:ext>
            </a:extLst>
          </p:cNvPr>
          <p:cNvPicPr>
            <a:picLocks noChangeAspect="1"/>
          </p:cNvPicPr>
          <p:nvPr/>
        </p:nvPicPr>
        <p:blipFill>
          <a:blip r:embed="rId3"/>
          <a:stretch>
            <a:fillRect/>
          </a:stretch>
        </p:blipFill>
        <p:spPr>
          <a:xfrm>
            <a:off x="361950" y="1666875"/>
            <a:ext cx="6172200" cy="4724400"/>
          </a:xfrm>
          <a:prstGeom prst="rect">
            <a:avLst/>
          </a:prstGeom>
        </p:spPr>
      </p:pic>
      <p:sp>
        <p:nvSpPr>
          <p:cNvPr id="4" name="TextBox 3">
            <a:extLst>
              <a:ext uri="{FF2B5EF4-FFF2-40B4-BE49-F238E27FC236}">
                <a16:creationId xmlns:a16="http://schemas.microsoft.com/office/drawing/2014/main" id="{A192F7AF-D2E7-164E-48D0-4A83532F6A3F}"/>
              </a:ext>
            </a:extLst>
          </p:cNvPr>
          <p:cNvSpPr txBox="1"/>
          <p:nvPr/>
        </p:nvSpPr>
        <p:spPr>
          <a:xfrm>
            <a:off x="6690678" y="1666875"/>
            <a:ext cx="2319972" cy="2297039"/>
          </a:xfrm>
          <a:prstGeom prst="rect">
            <a:avLst/>
          </a:prstGeom>
          <a:noFill/>
          <a:ln w="19050">
            <a:solidFill>
              <a:srgbClr val="FF0000"/>
            </a:solidFill>
          </a:ln>
        </p:spPr>
        <p:txBody>
          <a:bodyPr wrap="square" rtlCol="0">
            <a:spAutoFit/>
          </a:bodyPr>
          <a:lstStyle/>
          <a:p>
            <a:r>
              <a:rPr lang="en-US" dirty="0"/>
              <a:t>Now we have high R-Square, R-Square Adjusted and R-Square Predicted. All terms are statistically significant and there is no significant Lack of Fit.</a:t>
            </a:r>
          </a:p>
        </p:txBody>
      </p:sp>
    </p:spTree>
    <p:extLst>
      <p:ext uri="{BB962C8B-B14F-4D97-AF65-F5344CB8AC3E}">
        <p14:creationId xmlns:p14="http://schemas.microsoft.com/office/powerpoint/2010/main" val="389610697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64455-04C1-3885-884F-00D737FF9B90}"/>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8258579-02BA-6CAD-6BFB-16B9E031E85A}"/>
              </a:ext>
            </a:extLst>
          </p:cNvPr>
          <p:cNvSpPr>
            <a:spLocks noGrp="1"/>
          </p:cNvSpPr>
          <p:nvPr>
            <p:ph type="sldNum" sz="quarter" idx="12"/>
          </p:nvPr>
        </p:nvSpPr>
        <p:spPr/>
        <p:txBody>
          <a:bodyPr/>
          <a:lstStyle/>
          <a:p>
            <a:fld id="{B016AC35-8579-444B-8C46-1518C1B2785A}" type="slidenum">
              <a:rPr lang="en-US" altLang="en-US" smtClean="0"/>
              <a:pPr/>
              <a:t>36</a:t>
            </a:fld>
            <a:endParaRPr lang="en-US" altLang="en-US" dirty="0"/>
          </a:p>
        </p:txBody>
      </p:sp>
      <p:sp>
        <p:nvSpPr>
          <p:cNvPr id="7" name="Rectangle 2">
            <a:extLst>
              <a:ext uri="{FF2B5EF4-FFF2-40B4-BE49-F238E27FC236}">
                <a16:creationId xmlns:a16="http://schemas.microsoft.com/office/drawing/2014/main" id="{23C6156F-8672-9C3B-D0D6-C18D35136DB5}"/>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pic>
        <p:nvPicPr>
          <p:cNvPr id="2" name="Picture 1">
            <a:extLst>
              <a:ext uri="{FF2B5EF4-FFF2-40B4-BE49-F238E27FC236}">
                <a16:creationId xmlns:a16="http://schemas.microsoft.com/office/drawing/2014/main" id="{D98D9D5E-1E28-9236-8F28-B46104C7E289}"/>
              </a:ext>
            </a:extLst>
          </p:cNvPr>
          <p:cNvPicPr>
            <a:picLocks noChangeAspect="1"/>
          </p:cNvPicPr>
          <p:nvPr/>
        </p:nvPicPr>
        <p:blipFill>
          <a:blip r:embed="rId3"/>
          <a:stretch>
            <a:fillRect/>
          </a:stretch>
        </p:blipFill>
        <p:spPr>
          <a:xfrm>
            <a:off x="180114" y="2288904"/>
            <a:ext cx="8783772" cy="685800"/>
          </a:xfrm>
          <a:prstGeom prst="rect">
            <a:avLst/>
          </a:prstGeom>
        </p:spPr>
      </p:pic>
      <p:sp>
        <p:nvSpPr>
          <p:cNvPr id="4" name="TextBox 3">
            <a:extLst>
              <a:ext uri="{FF2B5EF4-FFF2-40B4-BE49-F238E27FC236}">
                <a16:creationId xmlns:a16="http://schemas.microsoft.com/office/drawing/2014/main" id="{6377B7A1-189E-7CC7-D09F-FD6F279CE0B9}"/>
              </a:ext>
            </a:extLst>
          </p:cNvPr>
          <p:cNvSpPr txBox="1"/>
          <p:nvPr/>
        </p:nvSpPr>
        <p:spPr>
          <a:xfrm>
            <a:off x="2359501" y="3216945"/>
            <a:ext cx="4424998" cy="3399392"/>
          </a:xfrm>
          <a:prstGeom prst="rect">
            <a:avLst/>
          </a:prstGeom>
          <a:noFill/>
          <a:ln w="19050">
            <a:solidFill>
              <a:srgbClr val="FF0000"/>
            </a:solidFill>
          </a:ln>
        </p:spPr>
        <p:txBody>
          <a:bodyPr wrap="square" rtlCol="0">
            <a:spAutoFit/>
          </a:bodyPr>
          <a:lstStyle/>
          <a:p>
            <a:r>
              <a:rPr lang="en-US" dirty="0"/>
              <a:t>Note the formula at cell </a:t>
            </a:r>
            <a:r>
              <a:rPr lang="en-US" b="1" dirty="0"/>
              <a:t>L26</a:t>
            </a:r>
            <a:r>
              <a:rPr lang="en-US" dirty="0"/>
              <a:t> is an Excel formula with uncoded coefficients and range names that are scoped to the sheet not the workbook. If coded coefficients are desired rerun the above analysis with </a:t>
            </a:r>
            <a:r>
              <a:rPr lang="en-US" b="1" dirty="0"/>
              <a:t>Display Regression Equation with Uncoded Coefficients</a:t>
            </a:r>
            <a:r>
              <a:rPr lang="en-US" dirty="0"/>
              <a:t> unchecked.</a:t>
            </a:r>
          </a:p>
          <a:p>
            <a:r>
              <a:rPr lang="en-US" dirty="0"/>
              <a:t>The Margin of Error (Interval Half-Width) is 7.21 – 7.05 = 0.16, which is close to what we estimated using the FDS Plot.  Given that the Taste Score is on a 1 to 7 scale this is an acceptable margin of error for prediction.</a:t>
            </a:r>
          </a:p>
        </p:txBody>
      </p:sp>
      <p:sp>
        <p:nvSpPr>
          <p:cNvPr id="6" name="TextBox 5">
            <a:extLst>
              <a:ext uri="{FF2B5EF4-FFF2-40B4-BE49-F238E27FC236}">
                <a16:creationId xmlns:a16="http://schemas.microsoft.com/office/drawing/2014/main" id="{EA05D231-A9B6-FE3E-9E4F-3AB2F65B519A}"/>
              </a:ext>
            </a:extLst>
          </p:cNvPr>
          <p:cNvSpPr txBox="1"/>
          <p:nvPr/>
        </p:nvSpPr>
        <p:spPr>
          <a:xfrm>
            <a:off x="1098788" y="1678742"/>
            <a:ext cx="6946424" cy="367921"/>
          </a:xfrm>
          <a:prstGeom prst="rect">
            <a:avLst/>
          </a:prstGeom>
          <a:noFill/>
          <a:ln w="19050">
            <a:solidFill>
              <a:srgbClr val="FF0000"/>
            </a:solidFill>
          </a:ln>
        </p:spPr>
        <p:txBody>
          <a:bodyPr wrap="square" rtlCol="0">
            <a:spAutoFit/>
          </a:bodyPr>
          <a:lstStyle/>
          <a:p>
            <a:r>
              <a:rPr lang="en-US" dirty="0"/>
              <a:t>Scroll to the </a:t>
            </a:r>
            <a:r>
              <a:rPr lang="en-US" b="1" dirty="0"/>
              <a:t>Predicted Response Calculator </a:t>
            </a:r>
            <a:r>
              <a:rPr lang="en-US" dirty="0"/>
              <a:t>and enter values as shown:</a:t>
            </a:r>
          </a:p>
        </p:txBody>
      </p:sp>
    </p:spTree>
    <p:extLst>
      <p:ext uri="{BB962C8B-B14F-4D97-AF65-F5344CB8AC3E}">
        <p14:creationId xmlns:p14="http://schemas.microsoft.com/office/powerpoint/2010/main" val="67856205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77DDB-03B6-18E2-412A-DC83EBA525C6}"/>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C2B0B57-C967-AF83-A377-787DB78F491B}"/>
              </a:ext>
            </a:extLst>
          </p:cNvPr>
          <p:cNvSpPr>
            <a:spLocks noGrp="1"/>
          </p:cNvSpPr>
          <p:nvPr>
            <p:ph type="sldNum" sz="quarter" idx="12"/>
          </p:nvPr>
        </p:nvSpPr>
        <p:spPr/>
        <p:txBody>
          <a:bodyPr/>
          <a:lstStyle/>
          <a:p>
            <a:fld id="{B016AC35-8579-444B-8C46-1518C1B2785A}" type="slidenum">
              <a:rPr lang="en-US" altLang="en-US" smtClean="0"/>
              <a:pPr/>
              <a:t>37</a:t>
            </a:fld>
            <a:endParaRPr lang="en-US" altLang="en-US" dirty="0"/>
          </a:p>
        </p:txBody>
      </p:sp>
      <p:sp>
        <p:nvSpPr>
          <p:cNvPr id="7" name="Rectangle 2">
            <a:extLst>
              <a:ext uri="{FF2B5EF4-FFF2-40B4-BE49-F238E27FC236}">
                <a16:creationId xmlns:a16="http://schemas.microsoft.com/office/drawing/2014/main" id="{42455684-B661-3108-2E32-110C6BBFAC62}"/>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6" name="TextBox 5">
            <a:extLst>
              <a:ext uri="{FF2B5EF4-FFF2-40B4-BE49-F238E27FC236}">
                <a16:creationId xmlns:a16="http://schemas.microsoft.com/office/drawing/2014/main" id="{B00CEA27-ECC6-12EB-F8E6-C7B90901E356}"/>
              </a:ext>
            </a:extLst>
          </p:cNvPr>
          <p:cNvSpPr txBox="1"/>
          <p:nvPr/>
        </p:nvSpPr>
        <p:spPr>
          <a:xfrm>
            <a:off x="1098788" y="1678742"/>
            <a:ext cx="1168162" cy="367921"/>
          </a:xfrm>
          <a:prstGeom prst="rect">
            <a:avLst/>
          </a:prstGeom>
          <a:noFill/>
          <a:ln w="19050">
            <a:solidFill>
              <a:srgbClr val="FF0000"/>
            </a:solidFill>
          </a:ln>
        </p:spPr>
        <p:txBody>
          <a:bodyPr wrap="square" rtlCol="0">
            <a:spAutoFit/>
          </a:bodyPr>
          <a:lstStyle/>
          <a:p>
            <a:r>
              <a:rPr lang="en-US" b="1" dirty="0"/>
              <a:t>Optimize:</a:t>
            </a:r>
            <a:endParaRPr lang="en-US" dirty="0"/>
          </a:p>
        </p:txBody>
      </p:sp>
      <p:pic>
        <p:nvPicPr>
          <p:cNvPr id="3" name="Picture 2">
            <a:extLst>
              <a:ext uri="{FF2B5EF4-FFF2-40B4-BE49-F238E27FC236}">
                <a16:creationId xmlns:a16="http://schemas.microsoft.com/office/drawing/2014/main" id="{37C98A94-C024-1E52-8899-F22FD2A284CB}"/>
              </a:ext>
            </a:extLst>
          </p:cNvPr>
          <p:cNvPicPr>
            <a:picLocks noChangeAspect="1"/>
          </p:cNvPicPr>
          <p:nvPr/>
        </p:nvPicPr>
        <p:blipFill>
          <a:blip r:embed="rId3"/>
          <a:stretch>
            <a:fillRect/>
          </a:stretch>
        </p:blipFill>
        <p:spPr>
          <a:xfrm>
            <a:off x="2738755" y="2325469"/>
            <a:ext cx="2809240" cy="768985"/>
          </a:xfrm>
          <a:prstGeom prst="rect">
            <a:avLst/>
          </a:prstGeom>
        </p:spPr>
      </p:pic>
      <p:pic>
        <p:nvPicPr>
          <p:cNvPr id="8" name="Picture 7">
            <a:extLst>
              <a:ext uri="{FF2B5EF4-FFF2-40B4-BE49-F238E27FC236}">
                <a16:creationId xmlns:a16="http://schemas.microsoft.com/office/drawing/2014/main" id="{C3B0136E-8A39-A87B-FA00-8AE1BE68AD64}"/>
              </a:ext>
            </a:extLst>
          </p:cNvPr>
          <p:cNvPicPr>
            <a:picLocks noChangeAspect="1"/>
          </p:cNvPicPr>
          <p:nvPr/>
        </p:nvPicPr>
        <p:blipFill>
          <a:blip r:embed="rId4"/>
          <a:stretch>
            <a:fillRect/>
          </a:stretch>
        </p:blipFill>
        <p:spPr>
          <a:xfrm>
            <a:off x="2852420" y="3468611"/>
            <a:ext cx="2581910" cy="1415415"/>
          </a:xfrm>
          <a:prstGeom prst="rect">
            <a:avLst/>
          </a:prstGeom>
        </p:spPr>
      </p:pic>
      <p:pic>
        <p:nvPicPr>
          <p:cNvPr id="9" name="Picture 8">
            <a:extLst>
              <a:ext uri="{FF2B5EF4-FFF2-40B4-BE49-F238E27FC236}">
                <a16:creationId xmlns:a16="http://schemas.microsoft.com/office/drawing/2014/main" id="{ED2CAB17-640A-DA5E-84D2-005673520F22}"/>
              </a:ext>
            </a:extLst>
          </p:cNvPr>
          <p:cNvPicPr>
            <a:picLocks noChangeAspect="1"/>
          </p:cNvPicPr>
          <p:nvPr/>
        </p:nvPicPr>
        <p:blipFill>
          <a:blip r:embed="rId5"/>
          <a:stretch>
            <a:fillRect/>
          </a:stretch>
        </p:blipFill>
        <p:spPr>
          <a:xfrm>
            <a:off x="144351" y="5453174"/>
            <a:ext cx="8694849" cy="706422"/>
          </a:xfrm>
          <a:prstGeom prst="rect">
            <a:avLst/>
          </a:prstGeom>
        </p:spPr>
      </p:pic>
    </p:spTree>
    <p:extLst>
      <p:ext uri="{BB962C8B-B14F-4D97-AF65-F5344CB8AC3E}">
        <p14:creationId xmlns:p14="http://schemas.microsoft.com/office/powerpoint/2010/main" val="68962265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121795-CABB-07A1-D215-CC8A3DA52CC1}"/>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5B934DA-0B61-5075-CC7C-577A442ACC1F}"/>
              </a:ext>
            </a:extLst>
          </p:cNvPr>
          <p:cNvSpPr>
            <a:spLocks noGrp="1"/>
          </p:cNvSpPr>
          <p:nvPr>
            <p:ph type="sldNum" sz="quarter" idx="12"/>
          </p:nvPr>
        </p:nvSpPr>
        <p:spPr/>
        <p:txBody>
          <a:bodyPr/>
          <a:lstStyle/>
          <a:p>
            <a:fld id="{B016AC35-8579-444B-8C46-1518C1B2785A}" type="slidenum">
              <a:rPr lang="en-US" altLang="en-US" smtClean="0"/>
              <a:pPr/>
              <a:t>38</a:t>
            </a:fld>
            <a:endParaRPr lang="en-US" altLang="en-US" dirty="0"/>
          </a:p>
        </p:txBody>
      </p:sp>
      <p:sp>
        <p:nvSpPr>
          <p:cNvPr id="7" name="Rectangle 2">
            <a:extLst>
              <a:ext uri="{FF2B5EF4-FFF2-40B4-BE49-F238E27FC236}">
                <a16:creationId xmlns:a16="http://schemas.microsoft.com/office/drawing/2014/main" id="{E8C6ECB1-7533-2BDA-BDAA-BC8B981934A9}"/>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Add Axial Points – Cake Bake</a:t>
            </a:r>
          </a:p>
        </p:txBody>
      </p:sp>
      <p:sp>
        <p:nvSpPr>
          <p:cNvPr id="6" name="TextBox 5">
            <a:extLst>
              <a:ext uri="{FF2B5EF4-FFF2-40B4-BE49-F238E27FC236}">
                <a16:creationId xmlns:a16="http://schemas.microsoft.com/office/drawing/2014/main" id="{D139E5EE-045B-ECDA-9F79-186F63C03F81}"/>
              </a:ext>
            </a:extLst>
          </p:cNvPr>
          <p:cNvSpPr txBox="1"/>
          <p:nvPr/>
        </p:nvSpPr>
        <p:spPr>
          <a:xfrm>
            <a:off x="1098788" y="1494781"/>
            <a:ext cx="2454038" cy="367921"/>
          </a:xfrm>
          <a:prstGeom prst="rect">
            <a:avLst/>
          </a:prstGeom>
          <a:noFill/>
          <a:ln w="19050">
            <a:solidFill>
              <a:srgbClr val="FF0000"/>
            </a:solidFill>
          </a:ln>
        </p:spPr>
        <p:txBody>
          <a:bodyPr wrap="square" rtlCol="0">
            <a:spAutoFit/>
          </a:bodyPr>
          <a:lstStyle/>
          <a:p>
            <a:r>
              <a:rPr lang="en-US" b="1" dirty="0"/>
              <a:t>Contour/Surface Plots:</a:t>
            </a:r>
            <a:endParaRPr lang="en-US" dirty="0"/>
          </a:p>
        </p:txBody>
      </p:sp>
      <p:pic>
        <p:nvPicPr>
          <p:cNvPr id="2" name="Picture 1">
            <a:extLst>
              <a:ext uri="{FF2B5EF4-FFF2-40B4-BE49-F238E27FC236}">
                <a16:creationId xmlns:a16="http://schemas.microsoft.com/office/drawing/2014/main" id="{AF82514E-2F24-AC33-C72E-A29559BDDCEC}"/>
              </a:ext>
            </a:extLst>
          </p:cNvPr>
          <p:cNvPicPr>
            <a:picLocks noChangeAspect="1"/>
          </p:cNvPicPr>
          <p:nvPr/>
        </p:nvPicPr>
        <p:blipFill>
          <a:blip r:embed="rId3"/>
          <a:stretch>
            <a:fillRect/>
          </a:stretch>
        </p:blipFill>
        <p:spPr>
          <a:xfrm>
            <a:off x="1766887" y="1977390"/>
            <a:ext cx="5895975" cy="4880610"/>
          </a:xfrm>
          <a:prstGeom prst="rect">
            <a:avLst/>
          </a:prstGeom>
        </p:spPr>
      </p:pic>
      <p:sp>
        <p:nvSpPr>
          <p:cNvPr id="4" name="TextBox 3">
            <a:extLst>
              <a:ext uri="{FF2B5EF4-FFF2-40B4-BE49-F238E27FC236}">
                <a16:creationId xmlns:a16="http://schemas.microsoft.com/office/drawing/2014/main" id="{51865940-4882-2332-8925-6F2AAB4C3E13}"/>
              </a:ext>
            </a:extLst>
          </p:cNvPr>
          <p:cNvSpPr txBox="1"/>
          <p:nvPr/>
        </p:nvSpPr>
        <p:spPr>
          <a:xfrm>
            <a:off x="108187" y="3245039"/>
            <a:ext cx="3158887" cy="3123804"/>
          </a:xfrm>
          <a:prstGeom prst="rect">
            <a:avLst/>
          </a:prstGeom>
          <a:noFill/>
          <a:ln w="19050">
            <a:solidFill>
              <a:srgbClr val="FF0000"/>
            </a:solidFill>
          </a:ln>
        </p:spPr>
        <p:txBody>
          <a:bodyPr wrap="square" rtlCol="0">
            <a:spAutoFit/>
          </a:bodyPr>
          <a:lstStyle/>
          <a:p>
            <a:r>
              <a:rPr lang="en-US" dirty="0"/>
              <a:t>The table with the </a:t>
            </a:r>
            <a:r>
              <a:rPr lang="en-US" b="1" dirty="0"/>
              <a:t>Hold Values</a:t>
            </a:r>
            <a:r>
              <a:rPr lang="en-US" dirty="0"/>
              <a:t> gives the values used to hold a predictor constant if it is not in the plot, so is not applicable here with only one plot based on the two continuous predictors.  </a:t>
            </a:r>
          </a:p>
          <a:p>
            <a:r>
              <a:rPr lang="en-US" b="1" dirty="0"/>
              <a:t>Tip:</a:t>
            </a:r>
            <a:r>
              <a:rPr lang="en-US" dirty="0"/>
              <a:t> Use the contour/surface plots in conjunction with the predicted response calculator to determine optimal settings.</a:t>
            </a:r>
          </a:p>
        </p:txBody>
      </p:sp>
    </p:spTree>
    <p:extLst>
      <p:ext uri="{BB962C8B-B14F-4D97-AF65-F5344CB8AC3E}">
        <p14:creationId xmlns:p14="http://schemas.microsoft.com/office/powerpoint/2010/main" val="187256143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7C218-C006-A50E-5C16-7E71B6BDCA6B}"/>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9C0E500-CCB7-C229-7F9B-6D5D4502A599}"/>
              </a:ext>
            </a:extLst>
          </p:cNvPr>
          <p:cNvSpPr>
            <a:spLocks noGrp="1"/>
          </p:cNvSpPr>
          <p:nvPr>
            <p:ph type="sldNum" sz="quarter" idx="12"/>
          </p:nvPr>
        </p:nvSpPr>
        <p:spPr/>
        <p:txBody>
          <a:bodyPr/>
          <a:lstStyle/>
          <a:p>
            <a:fld id="{B016AC35-8579-444B-8C46-1518C1B2785A}" type="slidenum">
              <a:rPr lang="en-US" altLang="en-US" smtClean="0"/>
              <a:pPr/>
              <a:t>39</a:t>
            </a:fld>
            <a:endParaRPr lang="en-US" altLang="en-US" dirty="0"/>
          </a:p>
        </p:txBody>
      </p:sp>
      <p:sp>
        <p:nvSpPr>
          <p:cNvPr id="7" name="Rectangle 2">
            <a:extLst>
              <a:ext uri="{FF2B5EF4-FFF2-40B4-BE49-F238E27FC236}">
                <a16:creationId xmlns:a16="http://schemas.microsoft.com/office/drawing/2014/main" id="{1684CEC5-B03B-75C6-883D-E5DB0BA56BA4}"/>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0B4A808B-9BCF-9E68-DF30-403FC18AB1D0}"/>
              </a:ext>
            </a:extLst>
          </p:cNvPr>
          <p:cNvSpPr txBox="1"/>
          <p:nvPr/>
        </p:nvSpPr>
        <p:spPr>
          <a:xfrm>
            <a:off x="889793" y="1814392"/>
            <a:ext cx="7568407" cy="2990562"/>
          </a:xfrm>
          <a:prstGeom prst="rect">
            <a:avLst/>
          </a:prstGeom>
          <a:noFill/>
          <a:ln w="19050">
            <a:solidFill>
              <a:srgbClr val="FF0000"/>
            </a:solidFill>
          </a:ln>
        </p:spPr>
        <p:txBody>
          <a:bodyPr wrap="square" rtlCol="0">
            <a:spAutoFit/>
          </a:bodyPr>
          <a:lstStyle/>
          <a:p>
            <a:pPr marL="0" marR="0" indent="0">
              <a:spcAft>
                <a:spcPts val="1000"/>
              </a:spcAft>
              <a:buNone/>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We will illustrate the use of an Advanced 2-Level Factorial/Screening Design with the famous seven factor, eight run, 2^(7-4), bicycle experiment given in Example 6.5 of the Box, Hunter, Hunter book (Box, G. E. P., Hunter, J. S, Hunter, W. G. (2005), </a:t>
            </a:r>
            <a:r>
              <a:rPr lang="en-US" sz="2000" i="1" dirty="0">
                <a:effectLst/>
                <a:latin typeface="Calibri" panose="020F0502020204030204" pitchFamily="34" charset="0"/>
                <a:ea typeface="Times New Roman" panose="02020603050405020304" pitchFamily="18" charset="0"/>
                <a:cs typeface="Times New Roman" panose="02020603050405020304" pitchFamily="18" charset="0"/>
              </a:rPr>
              <a:t>Statistics for Experimenters: Design, Innovation and Discovery, </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Second Edition,</a:t>
            </a:r>
            <a:r>
              <a:rPr lang="en-US" sz="2000" i="1"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John Wiley and Sons).</a:t>
            </a:r>
          </a:p>
          <a:p>
            <a:pPr marL="0" marR="0" indent="0">
              <a:spcAft>
                <a:spcPts val="1000"/>
              </a:spcAft>
              <a:buNone/>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response variable is the time it took to climb a particular hill in seconds. The runs were made in random order, but will be given here in standard order to match the book. </a:t>
            </a:r>
          </a:p>
        </p:txBody>
      </p:sp>
    </p:spTree>
    <p:extLst>
      <p:ext uri="{BB962C8B-B14F-4D97-AF65-F5344CB8AC3E}">
        <p14:creationId xmlns:p14="http://schemas.microsoft.com/office/powerpoint/2010/main" val="86459291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016AC35-8579-444B-8C46-1518C1B2785A}" type="slidenum">
              <a:rPr lang="en-US" altLang="en-US" smtClean="0"/>
              <a:pPr/>
              <a:t>4</a:t>
            </a:fld>
            <a:endParaRPr lang="en-US" altLang="en-US" dirty="0"/>
          </a:p>
        </p:txBody>
      </p:sp>
      <p:sp>
        <p:nvSpPr>
          <p:cNvPr id="134147" name="Rectangle 3"/>
          <p:cNvSpPr>
            <a:spLocks noGrp="1" noChangeArrowheads="1"/>
          </p:cNvSpPr>
          <p:nvPr>
            <p:ph type="body" idx="1"/>
          </p:nvPr>
        </p:nvSpPr>
        <p:spPr>
          <a:xfrm>
            <a:off x="304800" y="1295400"/>
            <a:ext cx="8382000" cy="4724400"/>
          </a:xfrm>
        </p:spPr>
        <p:txBody>
          <a:bodyPr/>
          <a:lstStyle/>
          <a:p>
            <a:pPr marL="0" indent="0">
              <a:buNone/>
            </a:pPr>
            <a:r>
              <a:rPr lang="en-CA" sz="3200" b="1" dirty="0"/>
              <a:t>Overlay Histograms and Descriptive Statistics</a:t>
            </a:r>
          </a:p>
          <a:p>
            <a:pPr marL="0" indent="0">
              <a:buNone/>
            </a:pPr>
            <a:endParaRPr lang="en-CA" sz="3200" b="1" dirty="0"/>
          </a:p>
        </p:txBody>
      </p:sp>
      <p:sp>
        <p:nvSpPr>
          <p:cNvPr id="7" name="Rectangle 2"/>
          <p:cNvSpPr>
            <a:spLocks noGrp="1" noChangeArrowheads="1"/>
          </p:cNvSpPr>
          <p:nvPr>
            <p:ph type="title"/>
          </p:nvPr>
        </p:nvSpPr>
        <p:spPr>
          <a:xfrm>
            <a:off x="466165" y="165847"/>
            <a:ext cx="7924800" cy="685800"/>
          </a:xfrm>
        </p:spPr>
        <p:txBody>
          <a:bodyPr/>
          <a:lstStyle/>
          <a:p>
            <a:r>
              <a:rPr lang="en-CA" sz="4000" dirty="0"/>
              <a:t>What’s New in SigmaXL Version 11</a:t>
            </a:r>
            <a:endParaRPr lang="en-US" sz="4000" dirty="0">
              <a:solidFill>
                <a:srgbClr val="000066"/>
              </a:solidFill>
            </a:endParaRPr>
          </a:p>
        </p:txBody>
      </p:sp>
      <p:pic>
        <p:nvPicPr>
          <p:cNvPr id="4" name="Picture 3">
            <a:extLst>
              <a:ext uri="{FF2B5EF4-FFF2-40B4-BE49-F238E27FC236}">
                <a16:creationId xmlns:a16="http://schemas.microsoft.com/office/drawing/2014/main" id="{304DA817-24CC-B5EA-511F-30DA8F419AEB}"/>
              </a:ext>
            </a:extLst>
          </p:cNvPr>
          <p:cNvPicPr>
            <a:picLocks noChangeAspect="1"/>
          </p:cNvPicPr>
          <p:nvPr/>
        </p:nvPicPr>
        <p:blipFill>
          <a:blip r:embed="rId3"/>
          <a:stretch>
            <a:fillRect/>
          </a:stretch>
        </p:blipFill>
        <p:spPr>
          <a:xfrm>
            <a:off x="596555" y="2667000"/>
            <a:ext cx="7950890" cy="2490788"/>
          </a:xfrm>
          <a:prstGeom prst="rect">
            <a:avLst/>
          </a:prstGeom>
        </p:spPr>
      </p:pic>
    </p:spTree>
    <p:extLst>
      <p:ext uri="{BB962C8B-B14F-4D97-AF65-F5344CB8AC3E}">
        <p14:creationId xmlns:p14="http://schemas.microsoft.com/office/powerpoint/2010/main" val="264803715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5A7DB9-7220-0AFD-BE2D-1D1145245BD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A829108-FF3D-B594-060A-27812A15AD38}"/>
              </a:ext>
            </a:extLst>
          </p:cNvPr>
          <p:cNvSpPr>
            <a:spLocks noGrp="1"/>
          </p:cNvSpPr>
          <p:nvPr>
            <p:ph type="sldNum" sz="quarter" idx="12"/>
          </p:nvPr>
        </p:nvSpPr>
        <p:spPr/>
        <p:txBody>
          <a:bodyPr/>
          <a:lstStyle/>
          <a:p>
            <a:fld id="{B016AC35-8579-444B-8C46-1518C1B2785A}" type="slidenum">
              <a:rPr lang="en-US" altLang="en-US" smtClean="0"/>
              <a:pPr/>
              <a:t>40</a:t>
            </a:fld>
            <a:endParaRPr lang="en-US" altLang="en-US" dirty="0"/>
          </a:p>
        </p:txBody>
      </p:sp>
      <p:sp>
        <p:nvSpPr>
          <p:cNvPr id="7" name="Rectangle 2">
            <a:extLst>
              <a:ext uri="{FF2B5EF4-FFF2-40B4-BE49-F238E27FC236}">
                <a16:creationId xmlns:a16="http://schemas.microsoft.com/office/drawing/2014/main" id="{EC509374-285F-026C-8D8D-48D90D745E6A}"/>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A1DD97B6-C9B6-DB10-3EB9-BC6F7B027DF6}"/>
              </a:ext>
            </a:extLst>
          </p:cNvPr>
          <p:cNvSpPr txBox="1"/>
          <p:nvPr/>
        </p:nvSpPr>
        <p:spPr>
          <a:xfrm>
            <a:off x="482996" y="1604842"/>
            <a:ext cx="8178007" cy="4196020"/>
          </a:xfrm>
          <a:prstGeom prst="rect">
            <a:avLst/>
          </a:prstGeom>
          <a:noFill/>
          <a:ln w="19050">
            <a:solidFill>
              <a:srgbClr val="FF0000"/>
            </a:solidFill>
          </a:ln>
        </p:spPr>
        <p:txBody>
          <a:bodyPr wrap="square" rtlCol="0">
            <a:spAutoFit/>
          </a:bodyPr>
          <a:lstStyle/>
          <a:p>
            <a:pPr marL="0" marR="0" indent="0">
              <a:spcAft>
                <a:spcPts val="1000"/>
              </a:spcAft>
              <a:buNone/>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The seven categorical factors are:</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Seat position (Up/Down)</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Dynamo (Off/On)</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Position of the handlebars (Up/Down)</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Gear setting (Low/Medium)</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Wearing a raincoat (On/Off)</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Had breakfast in the morning (Yes/No)</a:t>
            </a:r>
          </a:p>
          <a:p>
            <a:pPr marL="342900" marR="0" lvl="0" indent="-342900">
              <a:spcAft>
                <a:spcPts val="1000"/>
              </a:spcAft>
              <a:buFont typeface="+mj-lt"/>
              <a:buAutoNum type="arabicPeriod"/>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Tires (Hard/Soft)</a:t>
            </a:r>
          </a:p>
          <a:p>
            <a:pPr marL="0" marR="0" indent="0">
              <a:spcAft>
                <a:spcPts val="1000"/>
              </a:spcAft>
              <a:tabLst>
                <a:tab pos="228600" algn="l"/>
                <a:tab pos="457200" algn="l"/>
              </a:tabLs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After analysis, the design will be augmented to add a </a:t>
            </a:r>
            <a:r>
              <a:rPr lang="en-US" sz="2000" dirty="0" err="1">
                <a:effectLst/>
                <a:latin typeface="Calibri" panose="020F0502020204030204" pitchFamily="34" charset="0"/>
                <a:ea typeface="Times New Roman" panose="02020603050405020304" pitchFamily="18" charset="0"/>
                <a:cs typeface="Times New Roman" panose="02020603050405020304" pitchFamily="18" charset="0"/>
              </a:rPr>
              <a:t>foldover</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 on a specific factor to estimate it free of aliasing (BHH Example 6.8).</a:t>
            </a:r>
          </a:p>
        </p:txBody>
      </p:sp>
    </p:spTree>
    <p:extLst>
      <p:ext uri="{BB962C8B-B14F-4D97-AF65-F5344CB8AC3E}">
        <p14:creationId xmlns:p14="http://schemas.microsoft.com/office/powerpoint/2010/main" val="412678381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38256-EF6C-CC89-EFD1-4AD2033E5F5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DB226065-B4A5-4BA3-1DCE-FC8547498B7B}"/>
              </a:ext>
            </a:extLst>
          </p:cNvPr>
          <p:cNvSpPr>
            <a:spLocks noGrp="1"/>
          </p:cNvSpPr>
          <p:nvPr>
            <p:ph type="sldNum" sz="quarter" idx="12"/>
          </p:nvPr>
        </p:nvSpPr>
        <p:spPr/>
        <p:txBody>
          <a:bodyPr/>
          <a:lstStyle/>
          <a:p>
            <a:fld id="{B016AC35-8579-444B-8C46-1518C1B2785A}" type="slidenum">
              <a:rPr lang="en-US" altLang="en-US" smtClean="0"/>
              <a:pPr/>
              <a:t>41</a:t>
            </a:fld>
            <a:endParaRPr lang="en-US" altLang="en-US" dirty="0"/>
          </a:p>
        </p:txBody>
      </p:sp>
      <p:sp>
        <p:nvSpPr>
          <p:cNvPr id="7" name="Rectangle 2">
            <a:extLst>
              <a:ext uri="{FF2B5EF4-FFF2-40B4-BE49-F238E27FC236}">
                <a16:creationId xmlns:a16="http://schemas.microsoft.com/office/drawing/2014/main" id="{5DFC4A71-1EF1-3E67-85DB-02ED1FECE3C1}"/>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5B335A10-DD1D-D472-8BC8-011FDBA232C9}"/>
              </a:ext>
            </a:extLst>
          </p:cNvPr>
          <p:cNvSpPr txBox="1"/>
          <p:nvPr/>
        </p:nvSpPr>
        <p:spPr>
          <a:xfrm>
            <a:off x="5103224" y="2257226"/>
            <a:ext cx="3848180" cy="3123804"/>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dirty="0"/>
              <a:t>With the default </a:t>
            </a:r>
            <a:r>
              <a:rPr lang="en-US" b="1" dirty="0"/>
              <a:t>Design Power Information</a:t>
            </a:r>
            <a:r>
              <a:rPr lang="en-US" dirty="0"/>
              <a:t> </a:t>
            </a:r>
            <a:r>
              <a:rPr lang="en-US" b="1" dirty="0"/>
              <a:t>Terms in Model</a:t>
            </a:r>
            <a:r>
              <a:rPr lang="en-US" dirty="0"/>
              <a:t> </a:t>
            </a:r>
            <a:r>
              <a:rPr lang="en-US" i="1" dirty="0"/>
              <a:t>All Main Effects</a:t>
            </a:r>
            <a:r>
              <a:rPr lang="en-US" dirty="0"/>
              <a:t>, a</a:t>
            </a:r>
            <a:r>
              <a:rPr lang="en-US" i="1" dirty="0"/>
              <a:t> </a:t>
            </a:r>
            <a:r>
              <a:rPr lang="en-US" dirty="0"/>
              <a:t>message is given “Power cannot be calculated when there are no degrees of freedom for error”, so change </a:t>
            </a:r>
            <a:r>
              <a:rPr lang="en-US" b="1" dirty="0"/>
              <a:t>Design Power Information</a:t>
            </a:r>
            <a:r>
              <a:rPr lang="en-US" dirty="0"/>
              <a:t> </a:t>
            </a:r>
            <a:r>
              <a:rPr lang="en-US" b="1" dirty="0"/>
              <a:t>Terms in Model</a:t>
            </a:r>
            <a:r>
              <a:rPr lang="en-US" dirty="0"/>
              <a:t> to </a:t>
            </a:r>
            <a:r>
              <a:rPr lang="en-US" i="1" dirty="0"/>
              <a:t>One Main Effect</a:t>
            </a:r>
            <a:r>
              <a:rPr lang="en-US" dirty="0"/>
              <a:t>.  This design has medium power to detect an effect size = 2.5*</a:t>
            </a:r>
            <a:r>
              <a:rPr lang="en-US" dirty="0" err="1"/>
              <a:t>StDev</a:t>
            </a:r>
            <a:r>
              <a:rPr lang="en-US" dirty="0"/>
              <a:t> (using a One Main Effect model with error degrees of freedom = 6).</a:t>
            </a:r>
          </a:p>
        </p:txBody>
      </p:sp>
      <p:sp>
        <p:nvSpPr>
          <p:cNvPr id="2" name="TextBox 1">
            <a:extLst>
              <a:ext uri="{FF2B5EF4-FFF2-40B4-BE49-F238E27FC236}">
                <a16:creationId xmlns:a16="http://schemas.microsoft.com/office/drawing/2014/main" id="{C3E7EBA3-2E8B-DE17-E43B-F1244318D75B}"/>
              </a:ext>
            </a:extLst>
          </p:cNvPr>
          <p:cNvSpPr txBox="1"/>
          <p:nvPr/>
        </p:nvSpPr>
        <p:spPr>
          <a:xfrm>
            <a:off x="1004887" y="1539118"/>
            <a:ext cx="7134225"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2-Level Factorial/Screening &gt; 2-Level Factorial/Screening Designs</a:t>
            </a:r>
            <a:endParaRPr lang="en-CA" sz="1800" b="1" dirty="0"/>
          </a:p>
        </p:txBody>
      </p:sp>
      <p:pic>
        <p:nvPicPr>
          <p:cNvPr id="3" name="Picture 2">
            <a:extLst>
              <a:ext uri="{FF2B5EF4-FFF2-40B4-BE49-F238E27FC236}">
                <a16:creationId xmlns:a16="http://schemas.microsoft.com/office/drawing/2014/main" id="{CC04FFA2-DA25-3FD1-7077-FADF2D601180}"/>
              </a:ext>
            </a:extLst>
          </p:cNvPr>
          <p:cNvPicPr>
            <a:picLocks noChangeAspect="1"/>
          </p:cNvPicPr>
          <p:nvPr/>
        </p:nvPicPr>
        <p:blipFill>
          <a:blip r:embed="rId3"/>
          <a:stretch>
            <a:fillRect/>
          </a:stretch>
        </p:blipFill>
        <p:spPr>
          <a:xfrm>
            <a:off x="96803" y="2481943"/>
            <a:ext cx="4927263" cy="4195849"/>
          </a:xfrm>
          <a:prstGeom prst="rect">
            <a:avLst/>
          </a:prstGeom>
        </p:spPr>
      </p:pic>
      <p:pic>
        <p:nvPicPr>
          <p:cNvPr id="4" name="Picture 3">
            <a:extLst>
              <a:ext uri="{FF2B5EF4-FFF2-40B4-BE49-F238E27FC236}">
                <a16:creationId xmlns:a16="http://schemas.microsoft.com/office/drawing/2014/main" id="{6E0B2A56-FE4E-12A1-6F17-DA4B849C2EE4}"/>
              </a:ext>
            </a:extLst>
          </p:cNvPr>
          <p:cNvPicPr>
            <a:picLocks noChangeAspect="1"/>
          </p:cNvPicPr>
          <p:nvPr/>
        </p:nvPicPr>
        <p:blipFill>
          <a:blip r:embed="rId4"/>
          <a:stretch>
            <a:fillRect/>
          </a:stretch>
        </p:blipFill>
        <p:spPr>
          <a:xfrm>
            <a:off x="5485732" y="5427345"/>
            <a:ext cx="2311400" cy="1430655"/>
          </a:xfrm>
          <a:prstGeom prst="rect">
            <a:avLst/>
          </a:prstGeom>
        </p:spPr>
      </p:pic>
    </p:spTree>
    <p:extLst>
      <p:ext uri="{BB962C8B-B14F-4D97-AF65-F5344CB8AC3E}">
        <p14:creationId xmlns:p14="http://schemas.microsoft.com/office/powerpoint/2010/main" val="283026378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A6017-9838-E881-404B-793A99123AB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F917366-0A22-BE67-60F6-B7DD6B40CD85}"/>
              </a:ext>
            </a:extLst>
          </p:cNvPr>
          <p:cNvSpPr>
            <a:spLocks noGrp="1"/>
          </p:cNvSpPr>
          <p:nvPr>
            <p:ph type="sldNum" sz="quarter" idx="12"/>
          </p:nvPr>
        </p:nvSpPr>
        <p:spPr/>
        <p:txBody>
          <a:bodyPr/>
          <a:lstStyle/>
          <a:p>
            <a:fld id="{B016AC35-8579-444B-8C46-1518C1B2785A}" type="slidenum">
              <a:rPr lang="en-US" altLang="en-US" smtClean="0"/>
              <a:pPr/>
              <a:t>42</a:t>
            </a:fld>
            <a:endParaRPr lang="en-US" altLang="en-US" dirty="0"/>
          </a:p>
        </p:txBody>
      </p:sp>
      <p:sp>
        <p:nvSpPr>
          <p:cNvPr id="7" name="Rectangle 2">
            <a:extLst>
              <a:ext uri="{FF2B5EF4-FFF2-40B4-BE49-F238E27FC236}">
                <a16:creationId xmlns:a16="http://schemas.microsoft.com/office/drawing/2014/main" id="{3BD1F224-B3DF-BD26-3D54-9BFC8A82E592}"/>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2" name="Picture 1">
            <a:extLst>
              <a:ext uri="{FF2B5EF4-FFF2-40B4-BE49-F238E27FC236}">
                <a16:creationId xmlns:a16="http://schemas.microsoft.com/office/drawing/2014/main" id="{508DE96C-B4C6-26FB-5088-28C930532030}"/>
              </a:ext>
            </a:extLst>
          </p:cNvPr>
          <p:cNvPicPr>
            <a:picLocks noChangeAspect="1"/>
          </p:cNvPicPr>
          <p:nvPr/>
        </p:nvPicPr>
        <p:blipFill>
          <a:blip r:embed="rId3"/>
          <a:stretch>
            <a:fillRect/>
          </a:stretch>
        </p:blipFill>
        <p:spPr>
          <a:xfrm>
            <a:off x="266700" y="1581966"/>
            <a:ext cx="6172200" cy="1969770"/>
          </a:xfrm>
          <a:prstGeom prst="rect">
            <a:avLst/>
          </a:prstGeom>
        </p:spPr>
      </p:pic>
      <p:pic>
        <p:nvPicPr>
          <p:cNvPr id="3" name="Picture 2">
            <a:extLst>
              <a:ext uri="{FF2B5EF4-FFF2-40B4-BE49-F238E27FC236}">
                <a16:creationId xmlns:a16="http://schemas.microsoft.com/office/drawing/2014/main" id="{B3E3511E-8403-FD73-CC89-45194F25189F}"/>
              </a:ext>
            </a:extLst>
          </p:cNvPr>
          <p:cNvPicPr>
            <a:picLocks noChangeAspect="1"/>
          </p:cNvPicPr>
          <p:nvPr/>
        </p:nvPicPr>
        <p:blipFill>
          <a:blip r:embed="rId4"/>
          <a:stretch>
            <a:fillRect/>
          </a:stretch>
        </p:blipFill>
        <p:spPr>
          <a:xfrm>
            <a:off x="6546488" y="1568995"/>
            <a:ext cx="2457718" cy="5289005"/>
          </a:xfrm>
          <a:prstGeom prst="rect">
            <a:avLst/>
          </a:prstGeom>
        </p:spPr>
      </p:pic>
      <p:sp>
        <p:nvSpPr>
          <p:cNvPr id="4" name="TextBox 3">
            <a:extLst>
              <a:ext uri="{FF2B5EF4-FFF2-40B4-BE49-F238E27FC236}">
                <a16:creationId xmlns:a16="http://schemas.microsoft.com/office/drawing/2014/main" id="{A1B3EA0A-5CE6-A7E3-9126-2265E776799E}"/>
              </a:ext>
            </a:extLst>
          </p:cNvPr>
          <p:cNvSpPr txBox="1"/>
          <p:nvPr/>
        </p:nvSpPr>
        <p:spPr>
          <a:xfrm>
            <a:off x="1428710" y="4046245"/>
            <a:ext cx="3848180" cy="2021451"/>
          </a:xfrm>
          <a:prstGeom prst="rect">
            <a:avLst/>
          </a:prstGeom>
          <a:noFill/>
          <a:ln w="19050">
            <a:solidFill>
              <a:srgbClr val="FF0000"/>
            </a:solidFill>
          </a:ln>
        </p:spPr>
        <p:txBody>
          <a:bodyPr wrap="square" rtlCol="0">
            <a:spAutoFit/>
          </a:bodyPr>
          <a:lstStyle/>
          <a:p>
            <a:r>
              <a:rPr lang="en-US" dirty="0"/>
              <a:t>The design generators match those given in the book.  Aliasing of Effects (to order 2) is given.  When using a Resolution III design like this, we assume that the two-way interactions are negligible relative to the main effects.</a:t>
            </a:r>
          </a:p>
        </p:txBody>
      </p:sp>
    </p:spTree>
    <p:extLst>
      <p:ext uri="{BB962C8B-B14F-4D97-AF65-F5344CB8AC3E}">
        <p14:creationId xmlns:p14="http://schemas.microsoft.com/office/powerpoint/2010/main" val="232564357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D401AB-1400-41FC-9714-CC08D613A851}"/>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FAB40284-1A76-E286-3CD0-6D41BDD46B65}"/>
              </a:ext>
            </a:extLst>
          </p:cNvPr>
          <p:cNvSpPr>
            <a:spLocks noGrp="1"/>
          </p:cNvSpPr>
          <p:nvPr>
            <p:ph type="sldNum" sz="quarter" idx="12"/>
          </p:nvPr>
        </p:nvSpPr>
        <p:spPr/>
        <p:txBody>
          <a:bodyPr/>
          <a:lstStyle/>
          <a:p>
            <a:fld id="{B016AC35-8579-444B-8C46-1518C1B2785A}" type="slidenum">
              <a:rPr lang="en-US" altLang="en-US" smtClean="0"/>
              <a:pPr/>
              <a:t>43</a:t>
            </a:fld>
            <a:endParaRPr lang="en-US" altLang="en-US" dirty="0"/>
          </a:p>
        </p:txBody>
      </p:sp>
      <p:sp>
        <p:nvSpPr>
          <p:cNvPr id="7" name="Rectangle 2">
            <a:extLst>
              <a:ext uri="{FF2B5EF4-FFF2-40B4-BE49-F238E27FC236}">
                <a16:creationId xmlns:a16="http://schemas.microsoft.com/office/drawing/2014/main" id="{B93E9765-CA33-DD97-06E8-4128F9DB137C}"/>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72F75945-01FC-1805-F239-25A992003F54}"/>
              </a:ext>
            </a:extLst>
          </p:cNvPr>
          <p:cNvSpPr txBox="1"/>
          <p:nvPr/>
        </p:nvSpPr>
        <p:spPr>
          <a:xfrm>
            <a:off x="889793" y="1814392"/>
            <a:ext cx="7568407" cy="643509"/>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dirty="0"/>
              <a:t>File: </a:t>
            </a:r>
            <a:r>
              <a:rPr lang="en-US" b="1" dirty="0"/>
              <a:t>BHH Bicycle.xlsx</a:t>
            </a:r>
            <a:r>
              <a:rPr lang="en-US" dirty="0"/>
              <a:t>. This has the design worksheet populated with Time values.</a:t>
            </a:r>
          </a:p>
        </p:txBody>
      </p:sp>
      <p:pic>
        <p:nvPicPr>
          <p:cNvPr id="2" name="Picture 1">
            <a:extLst>
              <a:ext uri="{FF2B5EF4-FFF2-40B4-BE49-F238E27FC236}">
                <a16:creationId xmlns:a16="http://schemas.microsoft.com/office/drawing/2014/main" id="{C9DF37B0-1B72-6368-946D-CB41D21504ED}"/>
              </a:ext>
            </a:extLst>
          </p:cNvPr>
          <p:cNvPicPr>
            <a:picLocks noChangeAspect="1"/>
          </p:cNvPicPr>
          <p:nvPr/>
        </p:nvPicPr>
        <p:blipFill>
          <a:blip r:embed="rId3"/>
          <a:stretch>
            <a:fillRect/>
          </a:stretch>
        </p:blipFill>
        <p:spPr>
          <a:xfrm>
            <a:off x="655880" y="2734491"/>
            <a:ext cx="8035969" cy="2595155"/>
          </a:xfrm>
          <a:prstGeom prst="rect">
            <a:avLst/>
          </a:prstGeom>
        </p:spPr>
      </p:pic>
    </p:spTree>
    <p:extLst>
      <p:ext uri="{BB962C8B-B14F-4D97-AF65-F5344CB8AC3E}">
        <p14:creationId xmlns:p14="http://schemas.microsoft.com/office/powerpoint/2010/main" val="64820245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C531A-6D49-0039-1F5B-6A83A3DB5075}"/>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3615124A-5DD7-77FB-D175-1A9821E3AC2F}"/>
              </a:ext>
            </a:extLst>
          </p:cNvPr>
          <p:cNvSpPr>
            <a:spLocks noGrp="1"/>
          </p:cNvSpPr>
          <p:nvPr>
            <p:ph type="sldNum" sz="quarter" idx="12"/>
          </p:nvPr>
        </p:nvSpPr>
        <p:spPr/>
        <p:txBody>
          <a:bodyPr/>
          <a:lstStyle/>
          <a:p>
            <a:fld id="{B016AC35-8579-444B-8C46-1518C1B2785A}" type="slidenum">
              <a:rPr lang="en-US" altLang="en-US" smtClean="0"/>
              <a:pPr/>
              <a:t>44</a:t>
            </a:fld>
            <a:endParaRPr lang="en-US" altLang="en-US" dirty="0"/>
          </a:p>
        </p:txBody>
      </p:sp>
      <p:sp>
        <p:nvSpPr>
          <p:cNvPr id="7" name="Rectangle 2">
            <a:extLst>
              <a:ext uri="{FF2B5EF4-FFF2-40B4-BE49-F238E27FC236}">
                <a16:creationId xmlns:a16="http://schemas.microsoft.com/office/drawing/2014/main" id="{46406283-8A27-BB70-0C63-36172A6CDAD7}"/>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99104C6E-37A4-5B7F-39C2-147A15489D2B}"/>
              </a:ext>
            </a:extLst>
          </p:cNvPr>
          <p:cNvSpPr txBox="1"/>
          <p:nvPr/>
        </p:nvSpPr>
        <p:spPr>
          <a:xfrm>
            <a:off x="889793" y="1614049"/>
            <a:ext cx="7568407" cy="643509"/>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b="1" dirty="0"/>
              <a:t>SigmaXL &gt; Design of Experiments &gt; Advanced Design of Experiments: 2-Level Factorial/Screening &gt; Analyze 2-Level Factorial/Screening Design</a:t>
            </a:r>
            <a:endParaRPr lang="en-US" dirty="0"/>
          </a:p>
        </p:txBody>
      </p:sp>
      <p:pic>
        <p:nvPicPr>
          <p:cNvPr id="3" name="Picture 2">
            <a:extLst>
              <a:ext uri="{FF2B5EF4-FFF2-40B4-BE49-F238E27FC236}">
                <a16:creationId xmlns:a16="http://schemas.microsoft.com/office/drawing/2014/main" id="{3A239750-D9E8-E798-FE84-7C1E86E20D48}"/>
              </a:ext>
            </a:extLst>
          </p:cNvPr>
          <p:cNvPicPr>
            <a:picLocks noChangeAspect="1"/>
          </p:cNvPicPr>
          <p:nvPr/>
        </p:nvPicPr>
        <p:blipFill>
          <a:blip r:embed="rId3"/>
          <a:stretch>
            <a:fillRect/>
          </a:stretch>
        </p:blipFill>
        <p:spPr>
          <a:xfrm>
            <a:off x="2280382" y="2334758"/>
            <a:ext cx="4583235" cy="4332853"/>
          </a:xfrm>
          <a:prstGeom prst="rect">
            <a:avLst/>
          </a:prstGeom>
        </p:spPr>
      </p:pic>
    </p:spTree>
    <p:extLst>
      <p:ext uri="{BB962C8B-B14F-4D97-AF65-F5344CB8AC3E}">
        <p14:creationId xmlns:p14="http://schemas.microsoft.com/office/powerpoint/2010/main" val="46285111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164868-0851-7239-1BCE-CD15484978A4}"/>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4CBED78-9C5D-0A71-7AB9-EDBF3D6512A2}"/>
              </a:ext>
            </a:extLst>
          </p:cNvPr>
          <p:cNvSpPr>
            <a:spLocks noGrp="1"/>
          </p:cNvSpPr>
          <p:nvPr>
            <p:ph type="sldNum" sz="quarter" idx="12"/>
          </p:nvPr>
        </p:nvSpPr>
        <p:spPr/>
        <p:txBody>
          <a:bodyPr/>
          <a:lstStyle/>
          <a:p>
            <a:fld id="{B016AC35-8579-444B-8C46-1518C1B2785A}" type="slidenum">
              <a:rPr lang="en-US" altLang="en-US" smtClean="0"/>
              <a:pPr/>
              <a:t>45</a:t>
            </a:fld>
            <a:endParaRPr lang="en-US" altLang="en-US" dirty="0"/>
          </a:p>
        </p:txBody>
      </p:sp>
      <p:sp>
        <p:nvSpPr>
          <p:cNvPr id="7" name="Rectangle 2">
            <a:extLst>
              <a:ext uri="{FF2B5EF4-FFF2-40B4-BE49-F238E27FC236}">
                <a16:creationId xmlns:a16="http://schemas.microsoft.com/office/drawing/2014/main" id="{F711F071-04D4-CE09-9A2B-CDD59C53A9D4}"/>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2" name="Picture 1">
            <a:extLst>
              <a:ext uri="{FF2B5EF4-FFF2-40B4-BE49-F238E27FC236}">
                <a16:creationId xmlns:a16="http://schemas.microsoft.com/office/drawing/2014/main" id="{21DC5A75-641B-AECB-5534-B3CAD56D3D7B}"/>
              </a:ext>
            </a:extLst>
          </p:cNvPr>
          <p:cNvPicPr>
            <a:picLocks noChangeAspect="1"/>
          </p:cNvPicPr>
          <p:nvPr/>
        </p:nvPicPr>
        <p:blipFill>
          <a:blip r:embed="rId3"/>
          <a:stretch>
            <a:fillRect/>
          </a:stretch>
        </p:blipFill>
        <p:spPr>
          <a:xfrm>
            <a:off x="198120" y="1600789"/>
            <a:ext cx="6172200" cy="4666615"/>
          </a:xfrm>
          <a:prstGeom prst="rect">
            <a:avLst/>
          </a:prstGeom>
        </p:spPr>
      </p:pic>
      <p:sp>
        <p:nvSpPr>
          <p:cNvPr id="4" name="TextBox 3">
            <a:extLst>
              <a:ext uri="{FF2B5EF4-FFF2-40B4-BE49-F238E27FC236}">
                <a16:creationId xmlns:a16="http://schemas.microsoft.com/office/drawing/2014/main" id="{4A6C616D-C0D3-8A93-5D4F-4F4A2694E373}"/>
              </a:ext>
            </a:extLst>
          </p:cNvPr>
          <p:cNvSpPr txBox="1"/>
          <p:nvPr/>
        </p:nvSpPr>
        <p:spPr>
          <a:xfrm>
            <a:off x="6370320" y="2032060"/>
            <a:ext cx="2575560" cy="4501745"/>
          </a:xfrm>
          <a:prstGeom prst="rect">
            <a:avLst/>
          </a:prstGeom>
          <a:noFill/>
          <a:ln w="19050">
            <a:solidFill>
              <a:srgbClr val="FF0000"/>
            </a:solidFill>
          </a:ln>
        </p:spPr>
        <p:txBody>
          <a:bodyPr wrap="square" rtlCol="0">
            <a:spAutoFit/>
          </a:bodyPr>
          <a:lstStyle/>
          <a:p>
            <a:r>
              <a:rPr lang="en-US" dirty="0"/>
              <a:t>Note that since this is a saturated model, SE Coefficients are computed using Lenth Pseudo Standard Error. P-Values are computed using Monte Carlo simulation with 10000 replications.  Seat, Dynamo and Gear are significant.  We could refit the model with only these three or run stepwise/best subsets, but we will not do so here.</a:t>
            </a:r>
          </a:p>
        </p:txBody>
      </p:sp>
    </p:spTree>
    <p:extLst>
      <p:ext uri="{BB962C8B-B14F-4D97-AF65-F5344CB8AC3E}">
        <p14:creationId xmlns:p14="http://schemas.microsoft.com/office/powerpoint/2010/main" val="203478604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689A7-2657-2604-F000-F91BE1BC402B}"/>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7A9BBD0-EDDF-D749-F40E-944DB6F94A46}"/>
              </a:ext>
            </a:extLst>
          </p:cNvPr>
          <p:cNvSpPr>
            <a:spLocks noGrp="1"/>
          </p:cNvSpPr>
          <p:nvPr>
            <p:ph type="sldNum" sz="quarter" idx="12"/>
          </p:nvPr>
        </p:nvSpPr>
        <p:spPr/>
        <p:txBody>
          <a:bodyPr/>
          <a:lstStyle/>
          <a:p>
            <a:fld id="{B016AC35-8579-444B-8C46-1518C1B2785A}" type="slidenum">
              <a:rPr lang="en-US" altLang="en-US" smtClean="0"/>
              <a:pPr/>
              <a:t>46</a:t>
            </a:fld>
            <a:endParaRPr lang="en-US" altLang="en-US" dirty="0"/>
          </a:p>
        </p:txBody>
      </p:sp>
      <p:sp>
        <p:nvSpPr>
          <p:cNvPr id="7" name="Rectangle 2">
            <a:extLst>
              <a:ext uri="{FF2B5EF4-FFF2-40B4-BE49-F238E27FC236}">
                <a16:creationId xmlns:a16="http://schemas.microsoft.com/office/drawing/2014/main" id="{BE1C61C1-DFB9-94FE-C6FB-DFC191074595}"/>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3" name="Picture 2">
            <a:extLst>
              <a:ext uri="{FF2B5EF4-FFF2-40B4-BE49-F238E27FC236}">
                <a16:creationId xmlns:a16="http://schemas.microsoft.com/office/drawing/2014/main" id="{CF27768E-4912-F78A-0BC2-DC50F98A3267}"/>
              </a:ext>
            </a:extLst>
          </p:cNvPr>
          <p:cNvPicPr>
            <a:picLocks noChangeAspect="1"/>
          </p:cNvPicPr>
          <p:nvPr/>
        </p:nvPicPr>
        <p:blipFill>
          <a:blip r:embed="rId3"/>
          <a:stretch>
            <a:fillRect/>
          </a:stretch>
        </p:blipFill>
        <p:spPr>
          <a:xfrm>
            <a:off x="414212" y="1764800"/>
            <a:ext cx="8660264" cy="2641737"/>
          </a:xfrm>
          <a:prstGeom prst="rect">
            <a:avLst/>
          </a:prstGeom>
        </p:spPr>
      </p:pic>
      <p:pic>
        <p:nvPicPr>
          <p:cNvPr id="6" name="Picture 5">
            <a:extLst>
              <a:ext uri="{FF2B5EF4-FFF2-40B4-BE49-F238E27FC236}">
                <a16:creationId xmlns:a16="http://schemas.microsoft.com/office/drawing/2014/main" id="{FA1A3A0F-C361-DBFF-E2E3-737CEC000A47}"/>
              </a:ext>
            </a:extLst>
          </p:cNvPr>
          <p:cNvPicPr>
            <a:picLocks noChangeAspect="1"/>
          </p:cNvPicPr>
          <p:nvPr/>
        </p:nvPicPr>
        <p:blipFill>
          <a:blip r:embed="rId4"/>
          <a:stretch>
            <a:fillRect/>
          </a:stretch>
        </p:blipFill>
        <p:spPr>
          <a:xfrm>
            <a:off x="4009118" y="4701583"/>
            <a:ext cx="1380490" cy="1656715"/>
          </a:xfrm>
          <a:prstGeom prst="rect">
            <a:avLst/>
          </a:prstGeom>
        </p:spPr>
      </p:pic>
    </p:spTree>
    <p:extLst>
      <p:ext uri="{BB962C8B-B14F-4D97-AF65-F5344CB8AC3E}">
        <p14:creationId xmlns:p14="http://schemas.microsoft.com/office/powerpoint/2010/main" val="385659816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E30DE-1B02-3BF4-CBA6-048A8E095C6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91763DA4-8A70-AF38-C6BF-4571F2B65CA9}"/>
              </a:ext>
            </a:extLst>
          </p:cNvPr>
          <p:cNvSpPr>
            <a:spLocks noGrp="1"/>
          </p:cNvSpPr>
          <p:nvPr>
            <p:ph type="sldNum" sz="quarter" idx="12"/>
          </p:nvPr>
        </p:nvSpPr>
        <p:spPr/>
        <p:txBody>
          <a:bodyPr/>
          <a:lstStyle/>
          <a:p>
            <a:fld id="{B016AC35-8579-444B-8C46-1518C1B2785A}" type="slidenum">
              <a:rPr lang="en-US" altLang="en-US" smtClean="0"/>
              <a:pPr/>
              <a:t>47</a:t>
            </a:fld>
            <a:endParaRPr lang="en-US" altLang="en-US" dirty="0"/>
          </a:p>
        </p:txBody>
      </p:sp>
      <p:sp>
        <p:nvSpPr>
          <p:cNvPr id="7" name="Rectangle 2">
            <a:extLst>
              <a:ext uri="{FF2B5EF4-FFF2-40B4-BE49-F238E27FC236}">
                <a16:creationId xmlns:a16="http://schemas.microsoft.com/office/drawing/2014/main" id="{A158A0FE-4905-1274-7DDE-034B317ADFB9}"/>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4" name="TextBox 3">
            <a:extLst>
              <a:ext uri="{FF2B5EF4-FFF2-40B4-BE49-F238E27FC236}">
                <a16:creationId xmlns:a16="http://schemas.microsoft.com/office/drawing/2014/main" id="{1D568E2E-A14F-1E94-F57C-A8200372102D}"/>
              </a:ext>
            </a:extLst>
          </p:cNvPr>
          <p:cNvSpPr txBox="1"/>
          <p:nvPr/>
        </p:nvSpPr>
        <p:spPr>
          <a:xfrm>
            <a:off x="6172199" y="1534944"/>
            <a:ext cx="2942303" cy="3950569"/>
          </a:xfrm>
          <a:prstGeom prst="rect">
            <a:avLst/>
          </a:prstGeom>
          <a:noFill/>
          <a:ln w="19050">
            <a:solidFill>
              <a:srgbClr val="FF0000"/>
            </a:solidFill>
          </a:ln>
        </p:spPr>
        <p:txBody>
          <a:bodyPr wrap="square" rtlCol="0">
            <a:spAutoFit/>
          </a:bodyPr>
          <a:lstStyle/>
          <a:p>
            <a:r>
              <a:rPr lang="en-US" dirty="0"/>
              <a:t>Hovering the cursor on the Main Effects Plots for Dynamo we see that Mean Time increases from 60.5 to 72.5 seconds when Dynamo is On, so Dynamo is adding 12 seconds to the hill climb time.  The Mean Time increases from 55.25 to 77.75 for Gear Low to Medium, so Gear is adding 22.5 sec to the time.  These Main Effects can also be calculated by doubling the term coefficient values.</a:t>
            </a:r>
          </a:p>
        </p:txBody>
      </p:sp>
      <p:pic>
        <p:nvPicPr>
          <p:cNvPr id="8" name="Picture 7">
            <a:extLst>
              <a:ext uri="{FF2B5EF4-FFF2-40B4-BE49-F238E27FC236}">
                <a16:creationId xmlns:a16="http://schemas.microsoft.com/office/drawing/2014/main" id="{EFA08C74-BAF8-5701-539D-80B6F59ABCDF}"/>
              </a:ext>
            </a:extLst>
          </p:cNvPr>
          <p:cNvPicPr>
            <a:picLocks noChangeAspect="1"/>
          </p:cNvPicPr>
          <p:nvPr/>
        </p:nvPicPr>
        <p:blipFill>
          <a:blip r:embed="rId3"/>
          <a:stretch>
            <a:fillRect/>
          </a:stretch>
        </p:blipFill>
        <p:spPr>
          <a:xfrm>
            <a:off x="0" y="1475486"/>
            <a:ext cx="6172200" cy="1327150"/>
          </a:xfrm>
          <a:prstGeom prst="rect">
            <a:avLst/>
          </a:prstGeom>
        </p:spPr>
      </p:pic>
      <p:pic>
        <p:nvPicPr>
          <p:cNvPr id="9" name="Picture 8">
            <a:extLst>
              <a:ext uri="{FF2B5EF4-FFF2-40B4-BE49-F238E27FC236}">
                <a16:creationId xmlns:a16="http://schemas.microsoft.com/office/drawing/2014/main" id="{A7E0FEE7-B862-9218-BA8B-6A479DFF05AA}"/>
              </a:ext>
            </a:extLst>
          </p:cNvPr>
          <p:cNvPicPr>
            <a:picLocks noChangeAspect="1"/>
          </p:cNvPicPr>
          <p:nvPr/>
        </p:nvPicPr>
        <p:blipFill>
          <a:blip r:embed="rId4"/>
          <a:stretch>
            <a:fillRect/>
          </a:stretch>
        </p:blipFill>
        <p:spPr>
          <a:xfrm>
            <a:off x="0" y="2798700"/>
            <a:ext cx="6172200" cy="1256665"/>
          </a:xfrm>
          <a:prstGeom prst="rect">
            <a:avLst/>
          </a:prstGeom>
        </p:spPr>
      </p:pic>
      <p:pic>
        <p:nvPicPr>
          <p:cNvPr id="10" name="Picture 9">
            <a:extLst>
              <a:ext uri="{FF2B5EF4-FFF2-40B4-BE49-F238E27FC236}">
                <a16:creationId xmlns:a16="http://schemas.microsoft.com/office/drawing/2014/main" id="{B92837E4-F23E-45B2-F1D0-C6051D66D00F}"/>
              </a:ext>
            </a:extLst>
          </p:cNvPr>
          <p:cNvPicPr>
            <a:picLocks noChangeAspect="1"/>
          </p:cNvPicPr>
          <p:nvPr/>
        </p:nvPicPr>
        <p:blipFill>
          <a:blip r:embed="rId5"/>
          <a:stretch>
            <a:fillRect/>
          </a:stretch>
        </p:blipFill>
        <p:spPr>
          <a:xfrm>
            <a:off x="0" y="4055365"/>
            <a:ext cx="2024380" cy="1224915"/>
          </a:xfrm>
          <a:prstGeom prst="rect">
            <a:avLst/>
          </a:prstGeom>
        </p:spPr>
      </p:pic>
      <p:sp>
        <p:nvSpPr>
          <p:cNvPr id="12" name="TextBox 11">
            <a:extLst>
              <a:ext uri="{FF2B5EF4-FFF2-40B4-BE49-F238E27FC236}">
                <a16:creationId xmlns:a16="http://schemas.microsoft.com/office/drawing/2014/main" id="{E2216DAE-DC89-957A-18DD-EADCDBD739E9}"/>
              </a:ext>
            </a:extLst>
          </p:cNvPr>
          <p:cNvSpPr txBox="1"/>
          <p:nvPr/>
        </p:nvSpPr>
        <p:spPr>
          <a:xfrm>
            <a:off x="2641887" y="4321083"/>
            <a:ext cx="2912806" cy="2297039"/>
          </a:xfrm>
          <a:prstGeom prst="rect">
            <a:avLst/>
          </a:prstGeom>
          <a:noFill/>
          <a:ln w="19050">
            <a:solidFill>
              <a:srgbClr val="FF0000"/>
            </a:solidFill>
          </a:ln>
        </p:spPr>
        <p:txBody>
          <a:bodyPr wrap="square" rtlCol="0">
            <a:spAutoFit/>
          </a:bodyPr>
          <a:lstStyle/>
          <a:p>
            <a:pPr lvl="0"/>
            <a:r>
              <a:rPr lang="en-US" dirty="0"/>
              <a:t>Given that Gear is the dominant factor and that the experimenter suspected that Gear might interact with other factors, a single column </a:t>
            </a:r>
            <a:r>
              <a:rPr lang="en-US" dirty="0" err="1"/>
              <a:t>foldover</a:t>
            </a:r>
            <a:r>
              <a:rPr lang="en-US" dirty="0"/>
              <a:t> design was carried out to remove aliasing from the Gear term.</a:t>
            </a:r>
          </a:p>
        </p:txBody>
      </p:sp>
    </p:spTree>
    <p:extLst>
      <p:ext uri="{BB962C8B-B14F-4D97-AF65-F5344CB8AC3E}">
        <p14:creationId xmlns:p14="http://schemas.microsoft.com/office/powerpoint/2010/main" val="221962362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2E4AF-BB0D-0EA3-643B-2580C0B01FD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F179AAF-1073-073C-8502-01C057D09906}"/>
              </a:ext>
            </a:extLst>
          </p:cNvPr>
          <p:cNvSpPr>
            <a:spLocks noGrp="1"/>
          </p:cNvSpPr>
          <p:nvPr>
            <p:ph type="sldNum" sz="quarter" idx="12"/>
          </p:nvPr>
        </p:nvSpPr>
        <p:spPr/>
        <p:txBody>
          <a:bodyPr/>
          <a:lstStyle/>
          <a:p>
            <a:fld id="{B016AC35-8579-444B-8C46-1518C1B2785A}" type="slidenum">
              <a:rPr lang="en-US" altLang="en-US" smtClean="0"/>
              <a:pPr/>
              <a:t>48</a:t>
            </a:fld>
            <a:endParaRPr lang="en-US" altLang="en-US" dirty="0"/>
          </a:p>
        </p:txBody>
      </p:sp>
      <p:sp>
        <p:nvSpPr>
          <p:cNvPr id="7" name="Rectangle 2">
            <a:extLst>
              <a:ext uri="{FF2B5EF4-FFF2-40B4-BE49-F238E27FC236}">
                <a16:creationId xmlns:a16="http://schemas.microsoft.com/office/drawing/2014/main" id="{11378B02-4270-0F0E-4916-CD7E0D33331E}"/>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2" name="TextBox 1">
            <a:extLst>
              <a:ext uri="{FF2B5EF4-FFF2-40B4-BE49-F238E27FC236}">
                <a16:creationId xmlns:a16="http://schemas.microsoft.com/office/drawing/2014/main" id="{A1A369ED-AF9E-F926-4931-787F75571F48}"/>
              </a:ext>
            </a:extLst>
          </p:cNvPr>
          <p:cNvSpPr txBox="1"/>
          <p:nvPr/>
        </p:nvSpPr>
        <p:spPr>
          <a:xfrm>
            <a:off x="1004887" y="1539118"/>
            <a:ext cx="7134225" cy="643509"/>
          </a:xfrm>
          <a:prstGeom prst="rect">
            <a:avLst/>
          </a:prstGeom>
          <a:noFill/>
          <a:ln w="19050">
            <a:solidFill>
              <a:srgbClr val="FF0000"/>
            </a:solidFill>
          </a:ln>
        </p:spPr>
        <p:txBody>
          <a:bodyPr wrap="square" rtlCol="0">
            <a:spAutoFit/>
          </a:bodyPr>
          <a:lstStyle/>
          <a:p>
            <a:r>
              <a:rPr lang="en-US" b="1" dirty="0"/>
              <a:t>SigmaXL &gt; Design of Experiments &gt; Advanced Design of Experiments: Augment 2-Level Factorial/Screening &gt; Augment Design</a:t>
            </a:r>
            <a:endParaRPr lang="en-CA" sz="1800" b="1" dirty="0"/>
          </a:p>
        </p:txBody>
      </p:sp>
      <p:pic>
        <p:nvPicPr>
          <p:cNvPr id="6" name="Picture 5">
            <a:extLst>
              <a:ext uri="{FF2B5EF4-FFF2-40B4-BE49-F238E27FC236}">
                <a16:creationId xmlns:a16="http://schemas.microsoft.com/office/drawing/2014/main" id="{4F33A46E-74E1-0C0E-82F0-C5BB0FC2E3B4}"/>
              </a:ext>
            </a:extLst>
          </p:cNvPr>
          <p:cNvPicPr>
            <a:picLocks noChangeAspect="1"/>
          </p:cNvPicPr>
          <p:nvPr/>
        </p:nvPicPr>
        <p:blipFill>
          <a:blip r:embed="rId3"/>
          <a:stretch>
            <a:fillRect/>
          </a:stretch>
        </p:blipFill>
        <p:spPr>
          <a:xfrm>
            <a:off x="2235225" y="2325206"/>
            <a:ext cx="3920050" cy="4432227"/>
          </a:xfrm>
          <a:prstGeom prst="rect">
            <a:avLst/>
          </a:prstGeom>
        </p:spPr>
      </p:pic>
    </p:spTree>
    <p:extLst>
      <p:ext uri="{BB962C8B-B14F-4D97-AF65-F5344CB8AC3E}">
        <p14:creationId xmlns:p14="http://schemas.microsoft.com/office/powerpoint/2010/main" val="210278673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6532C-72A1-BFCB-EB3B-25F9C1C874D9}"/>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C49781C1-1CB5-78E5-6703-EB4B93D16553}"/>
              </a:ext>
            </a:extLst>
          </p:cNvPr>
          <p:cNvSpPr>
            <a:spLocks noGrp="1"/>
          </p:cNvSpPr>
          <p:nvPr>
            <p:ph type="sldNum" sz="quarter" idx="12"/>
          </p:nvPr>
        </p:nvSpPr>
        <p:spPr/>
        <p:txBody>
          <a:bodyPr/>
          <a:lstStyle/>
          <a:p>
            <a:fld id="{B016AC35-8579-444B-8C46-1518C1B2785A}" type="slidenum">
              <a:rPr lang="en-US" altLang="en-US" smtClean="0"/>
              <a:pPr/>
              <a:t>49</a:t>
            </a:fld>
            <a:endParaRPr lang="en-US" altLang="en-US" dirty="0"/>
          </a:p>
        </p:txBody>
      </p:sp>
      <p:sp>
        <p:nvSpPr>
          <p:cNvPr id="7" name="Rectangle 2">
            <a:extLst>
              <a:ext uri="{FF2B5EF4-FFF2-40B4-BE49-F238E27FC236}">
                <a16:creationId xmlns:a16="http://schemas.microsoft.com/office/drawing/2014/main" id="{0E42766E-708D-736F-A5C1-5DF3F29F521C}"/>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11" name="TextBox 10">
            <a:extLst>
              <a:ext uri="{FF2B5EF4-FFF2-40B4-BE49-F238E27FC236}">
                <a16:creationId xmlns:a16="http://schemas.microsoft.com/office/drawing/2014/main" id="{BB1D34B9-FBFC-69CE-5108-51F41AC11A25}"/>
              </a:ext>
            </a:extLst>
          </p:cNvPr>
          <p:cNvSpPr txBox="1"/>
          <p:nvPr/>
        </p:nvSpPr>
        <p:spPr>
          <a:xfrm>
            <a:off x="219074" y="1591781"/>
            <a:ext cx="8677276" cy="5052922"/>
          </a:xfrm>
          <a:prstGeom prst="rect">
            <a:avLst/>
          </a:prstGeom>
          <a:noFill/>
          <a:ln w="19050">
            <a:solidFill>
              <a:srgbClr val="FF0000"/>
            </a:solidFill>
          </a:ln>
        </p:spPr>
        <p:txBody>
          <a:bodyPr wrap="square" rtlCol="0">
            <a:spAutoFit/>
          </a:bodyPr>
          <a:lstStyle/>
          <a:p>
            <a:r>
              <a:rPr lang="en-US" dirty="0"/>
              <a:t>In a </a:t>
            </a:r>
            <a:r>
              <a:rPr lang="en-US" dirty="0" err="1"/>
              <a:t>foldover</a:t>
            </a:r>
            <a:r>
              <a:rPr lang="en-US" dirty="0"/>
              <a:t> design, the signs of the selected factors are reversed so high becomes low (coded +1 -&gt; -1) and low becomes high (coded -1 -&gt; +1), and the new runs are added/augmented to the original design as a block.  </a:t>
            </a:r>
          </a:p>
          <a:p>
            <a:r>
              <a:rPr lang="en-US" dirty="0"/>
              <a:t>If the original design is Resolution III, and all factors are selected for </a:t>
            </a:r>
            <a:r>
              <a:rPr lang="en-US" dirty="0" err="1"/>
              <a:t>foldover</a:t>
            </a:r>
            <a:r>
              <a:rPr lang="en-US" dirty="0"/>
              <a:t>, the augmented design will be Resolution IV.  In addition, the power of the design will improve with the </a:t>
            </a:r>
            <a:r>
              <a:rPr lang="en-US" dirty="0" err="1"/>
              <a:t>foldover</a:t>
            </a:r>
            <a:r>
              <a:rPr lang="en-US" dirty="0"/>
              <a:t> runs.</a:t>
            </a:r>
          </a:p>
          <a:p>
            <a:r>
              <a:rPr lang="en-US" dirty="0"/>
              <a:t>If only one factor is selected, the new design will have that main effect free of any aliasing with two-way interactions and two-way interactions involving that factor will be free of aliasing with other two-way interactions, but the other factors will still have main effects aliased </a:t>
            </a:r>
            <a:r>
              <a:rPr lang="en-US"/>
              <a:t>with two-way </a:t>
            </a:r>
            <a:r>
              <a:rPr lang="en-US" dirty="0"/>
              <a:t>interactions.  This is useful for the case where the analysis of the initial design identifies a large main effect that is also expected to interact with other factors.  This is effectively a hybrid Resolution III and V design. </a:t>
            </a:r>
          </a:p>
          <a:p>
            <a:pPr lvl="0"/>
            <a:r>
              <a:rPr lang="en-US" dirty="0"/>
              <a:t>If the original design is Resolution IV, and all factors are selected for </a:t>
            </a:r>
            <a:r>
              <a:rPr lang="en-US" dirty="0" err="1"/>
              <a:t>foldover</a:t>
            </a:r>
            <a:r>
              <a:rPr lang="en-US" dirty="0"/>
              <a:t>, the augmented design will still be Resolution IV, so this should not be used. On the other hand if only one factor is selected, then any two-way interactions involving that factor will be free of aliasing with other two-way interaction. If there are only four factors, selecting a single factor for </a:t>
            </a:r>
            <a:r>
              <a:rPr lang="en-US" dirty="0" err="1"/>
              <a:t>foldover</a:t>
            </a:r>
            <a:r>
              <a:rPr lang="en-US" dirty="0"/>
              <a:t> effectively creates a full-factorial design with two blocks.</a:t>
            </a:r>
          </a:p>
          <a:p>
            <a:pPr lvl="0"/>
            <a:r>
              <a:rPr lang="en-US" dirty="0"/>
              <a:t>If the original design is Resolution V, then </a:t>
            </a:r>
            <a:r>
              <a:rPr lang="en-US" dirty="0" err="1"/>
              <a:t>foldover</a:t>
            </a:r>
            <a:r>
              <a:rPr lang="en-US" dirty="0"/>
              <a:t> should not be used.</a:t>
            </a:r>
          </a:p>
        </p:txBody>
      </p:sp>
    </p:spTree>
    <p:extLst>
      <p:ext uri="{BB962C8B-B14F-4D97-AF65-F5344CB8AC3E}">
        <p14:creationId xmlns:p14="http://schemas.microsoft.com/office/powerpoint/2010/main" val="100790923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D568B-48A1-AC79-45D9-B0054AA2BE32}"/>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F75D310-32F6-E8BF-4521-55553CD377E1}"/>
              </a:ext>
            </a:extLst>
          </p:cNvPr>
          <p:cNvSpPr>
            <a:spLocks noGrp="1"/>
          </p:cNvSpPr>
          <p:nvPr>
            <p:ph type="sldNum" sz="quarter" idx="12"/>
          </p:nvPr>
        </p:nvSpPr>
        <p:spPr/>
        <p:txBody>
          <a:bodyPr/>
          <a:lstStyle/>
          <a:p>
            <a:fld id="{6CB9C34D-2934-4EE6-B14D-FBCFD671BB2D}" type="slidenum">
              <a:rPr lang="en-US" altLang="en-US"/>
              <a:pPr/>
              <a:t>5</a:t>
            </a:fld>
            <a:endParaRPr lang="en-US" altLang="en-US"/>
          </a:p>
        </p:txBody>
      </p:sp>
      <p:sp>
        <p:nvSpPr>
          <p:cNvPr id="134147" name="Rectangle 3">
            <a:extLst>
              <a:ext uri="{FF2B5EF4-FFF2-40B4-BE49-F238E27FC236}">
                <a16:creationId xmlns:a16="http://schemas.microsoft.com/office/drawing/2014/main" id="{9E3E751F-59FE-8B4C-F2E4-9E9E4247B14A}"/>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Interaction Plots</a:t>
            </a:r>
          </a:p>
          <a:p>
            <a:pPr marL="0" indent="0">
              <a:buNone/>
            </a:pPr>
            <a:endParaRPr lang="en-CA" sz="3200" b="1" dirty="0"/>
          </a:p>
        </p:txBody>
      </p:sp>
      <p:sp>
        <p:nvSpPr>
          <p:cNvPr id="7" name="Rectangle 2">
            <a:extLst>
              <a:ext uri="{FF2B5EF4-FFF2-40B4-BE49-F238E27FC236}">
                <a16:creationId xmlns:a16="http://schemas.microsoft.com/office/drawing/2014/main" id="{FF8E53F8-2219-F124-93E1-C15DBD2098D4}"/>
              </a:ext>
            </a:extLst>
          </p:cNvPr>
          <p:cNvSpPr>
            <a:spLocks noGrp="1" noChangeArrowheads="1"/>
          </p:cNvSpPr>
          <p:nvPr>
            <p:ph type="title"/>
          </p:nvPr>
        </p:nvSpPr>
        <p:spPr>
          <a:xfrm>
            <a:off x="604298" y="152400"/>
            <a:ext cx="7924800" cy="685800"/>
          </a:xfrm>
        </p:spPr>
        <p:txBody>
          <a:bodyPr/>
          <a:lstStyle/>
          <a:p>
            <a:r>
              <a:rPr lang="en-CA" sz="4000" dirty="0"/>
              <a:t>What’s New in SigmaXL Version 11</a:t>
            </a:r>
            <a:endParaRPr lang="en-US" sz="4000" dirty="0">
              <a:solidFill>
                <a:srgbClr val="000066"/>
              </a:solidFill>
            </a:endParaRPr>
          </a:p>
        </p:txBody>
      </p:sp>
      <p:pic>
        <p:nvPicPr>
          <p:cNvPr id="2" name="Picture 1">
            <a:extLst>
              <a:ext uri="{FF2B5EF4-FFF2-40B4-BE49-F238E27FC236}">
                <a16:creationId xmlns:a16="http://schemas.microsoft.com/office/drawing/2014/main" id="{6BFC3232-358C-23D8-2DDC-34CC05A07D1B}"/>
              </a:ext>
            </a:extLst>
          </p:cNvPr>
          <p:cNvPicPr>
            <a:picLocks noChangeAspect="1"/>
          </p:cNvPicPr>
          <p:nvPr/>
        </p:nvPicPr>
        <p:blipFill>
          <a:blip r:embed="rId3"/>
          <a:stretch>
            <a:fillRect/>
          </a:stretch>
        </p:blipFill>
        <p:spPr>
          <a:xfrm>
            <a:off x="76200" y="2559684"/>
            <a:ext cx="8980997" cy="2638692"/>
          </a:xfrm>
          <a:prstGeom prst="rect">
            <a:avLst/>
          </a:prstGeom>
        </p:spPr>
      </p:pic>
    </p:spTree>
    <p:extLst>
      <p:ext uri="{BB962C8B-B14F-4D97-AF65-F5344CB8AC3E}">
        <p14:creationId xmlns:p14="http://schemas.microsoft.com/office/powerpoint/2010/main" val="118394280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7CBFB-726D-DE99-CA0B-B91B5206078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75A8A0BA-DE28-8C5F-D8F8-9656CB8BD74D}"/>
              </a:ext>
            </a:extLst>
          </p:cNvPr>
          <p:cNvSpPr>
            <a:spLocks noGrp="1"/>
          </p:cNvSpPr>
          <p:nvPr>
            <p:ph type="sldNum" sz="quarter" idx="12"/>
          </p:nvPr>
        </p:nvSpPr>
        <p:spPr/>
        <p:txBody>
          <a:bodyPr/>
          <a:lstStyle/>
          <a:p>
            <a:fld id="{B016AC35-8579-444B-8C46-1518C1B2785A}" type="slidenum">
              <a:rPr lang="en-US" altLang="en-US" smtClean="0"/>
              <a:pPr/>
              <a:t>50</a:t>
            </a:fld>
            <a:endParaRPr lang="en-US" altLang="en-US" dirty="0"/>
          </a:p>
        </p:txBody>
      </p:sp>
      <p:sp>
        <p:nvSpPr>
          <p:cNvPr id="7" name="Rectangle 2">
            <a:extLst>
              <a:ext uri="{FF2B5EF4-FFF2-40B4-BE49-F238E27FC236}">
                <a16:creationId xmlns:a16="http://schemas.microsoft.com/office/drawing/2014/main" id="{C5A5C4A8-C511-862E-4844-CE2DAC252BE0}"/>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3" name="Picture 2">
            <a:extLst>
              <a:ext uri="{FF2B5EF4-FFF2-40B4-BE49-F238E27FC236}">
                <a16:creationId xmlns:a16="http://schemas.microsoft.com/office/drawing/2014/main" id="{A268AB61-8C04-B296-74BD-B57D7A16552A}"/>
              </a:ext>
            </a:extLst>
          </p:cNvPr>
          <p:cNvPicPr>
            <a:picLocks noChangeAspect="1"/>
          </p:cNvPicPr>
          <p:nvPr/>
        </p:nvPicPr>
        <p:blipFill>
          <a:blip r:embed="rId3"/>
          <a:stretch>
            <a:fillRect/>
          </a:stretch>
        </p:blipFill>
        <p:spPr>
          <a:xfrm>
            <a:off x="1217428" y="1601552"/>
            <a:ext cx="7479818" cy="2665647"/>
          </a:xfrm>
          <a:prstGeom prst="rect">
            <a:avLst/>
          </a:prstGeom>
        </p:spPr>
      </p:pic>
      <p:sp>
        <p:nvSpPr>
          <p:cNvPr id="4" name="TextBox 3">
            <a:extLst>
              <a:ext uri="{FF2B5EF4-FFF2-40B4-BE49-F238E27FC236}">
                <a16:creationId xmlns:a16="http://schemas.microsoft.com/office/drawing/2014/main" id="{D0EF40C6-1468-A4FA-843F-3988E628CD4B}"/>
              </a:ext>
            </a:extLst>
          </p:cNvPr>
          <p:cNvSpPr txBox="1"/>
          <p:nvPr/>
        </p:nvSpPr>
        <p:spPr>
          <a:xfrm>
            <a:off x="3249868" y="4449611"/>
            <a:ext cx="2912806" cy="2021451"/>
          </a:xfrm>
          <a:prstGeom prst="rect">
            <a:avLst/>
          </a:prstGeom>
          <a:noFill/>
          <a:ln w="19050">
            <a:solidFill>
              <a:srgbClr val="FF0000"/>
            </a:solidFill>
          </a:ln>
        </p:spPr>
        <p:txBody>
          <a:bodyPr wrap="square" rtlCol="0">
            <a:spAutoFit/>
          </a:bodyPr>
          <a:lstStyle/>
          <a:p>
            <a:pPr lvl="0"/>
            <a:r>
              <a:rPr lang="en-US" dirty="0"/>
              <a:t>The worksheet augments the original fractional factorial design with 8 new runs as a block, where the Gear column is folded and all of the other columns are unchanged.</a:t>
            </a:r>
          </a:p>
        </p:txBody>
      </p:sp>
    </p:spTree>
    <p:extLst>
      <p:ext uri="{BB962C8B-B14F-4D97-AF65-F5344CB8AC3E}">
        <p14:creationId xmlns:p14="http://schemas.microsoft.com/office/powerpoint/2010/main" val="93289117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6411D-9026-36BE-E36C-80D8DF694249}"/>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B3916178-9785-D4B2-889B-FBF319421EB4}"/>
              </a:ext>
            </a:extLst>
          </p:cNvPr>
          <p:cNvSpPr>
            <a:spLocks noGrp="1"/>
          </p:cNvSpPr>
          <p:nvPr>
            <p:ph type="sldNum" sz="quarter" idx="12"/>
          </p:nvPr>
        </p:nvSpPr>
        <p:spPr/>
        <p:txBody>
          <a:bodyPr/>
          <a:lstStyle/>
          <a:p>
            <a:fld id="{B016AC35-8579-444B-8C46-1518C1B2785A}" type="slidenum">
              <a:rPr lang="en-US" altLang="en-US" smtClean="0"/>
              <a:pPr/>
              <a:t>51</a:t>
            </a:fld>
            <a:endParaRPr lang="en-US" altLang="en-US" dirty="0"/>
          </a:p>
        </p:txBody>
      </p:sp>
      <p:sp>
        <p:nvSpPr>
          <p:cNvPr id="7" name="Rectangle 2">
            <a:extLst>
              <a:ext uri="{FF2B5EF4-FFF2-40B4-BE49-F238E27FC236}">
                <a16:creationId xmlns:a16="http://schemas.microsoft.com/office/drawing/2014/main" id="{EA7B4FA7-FE35-FF04-E4B8-7051A2F15C62}"/>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8" name="Picture 7">
            <a:extLst>
              <a:ext uri="{FF2B5EF4-FFF2-40B4-BE49-F238E27FC236}">
                <a16:creationId xmlns:a16="http://schemas.microsoft.com/office/drawing/2014/main" id="{488911F8-DEC3-80F4-63E6-17FDECBFE64E}"/>
              </a:ext>
            </a:extLst>
          </p:cNvPr>
          <p:cNvPicPr>
            <a:picLocks noChangeAspect="1"/>
          </p:cNvPicPr>
          <p:nvPr/>
        </p:nvPicPr>
        <p:blipFill>
          <a:blip r:embed="rId3"/>
          <a:stretch>
            <a:fillRect/>
          </a:stretch>
        </p:blipFill>
        <p:spPr>
          <a:xfrm>
            <a:off x="1076007" y="1544537"/>
            <a:ext cx="2333943" cy="5264567"/>
          </a:xfrm>
          <a:prstGeom prst="rect">
            <a:avLst/>
          </a:prstGeom>
        </p:spPr>
      </p:pic>
      <p:sp>
        <p:nvSpPr>
          <p:cNvPr id="9" name="TextBox 8">
            <a:extLst>
              <a:ext uri="{FF2B5EF4-FFF2-40B4-BE49-F238E27FC236}">
                <a16:creationId xmlns:a16="http://schemas.microsoft.com/office/drawing/2014/main" id="{5AEB8510-00D4-543A-A4FC-29E17E060AF6}"/>
              </a:ext>
            </a:extLst>
          </p:cNvPr>
          <p:cNvSpPr txBox="1"/>
          <p:nvPr/>
        </p:nvSpPr>
        <p:spPr>
          <a:xfrm>
            <a:off x="4505325" y="2059605"/>
            <a:ext cx="3790028" cy="3950569"/>
          </a:xfrm>
          <a:prstGeom prst="rect">
            <a:avLst/>
          </a:prstGeom>
          <a:noFill/>
          <a:ln w="19050">
            <a:solidFill>
              <a:srgbClr val="FF0000"/>
            </a:solidFill>
          </a:ln>
        </p:spPr>
        <p:txBody>
          <a:bodyPr wrap="square" rtlCol="0">
            <a:spAutoFit/>
          </a:bodyPr>
          <a:lstStyle/>
          <a:p>
            <a:r>
              <a:rPr lang="en-US" dirty="0"/>
              <a:t>Note that for Factor D, Gear, the main effect is free and clear of any aliasing with two-way interactions and two-way interactions involving D are free and clear of other two-way interactions.  However, the other main effects are still aliased with two-way interactions. Using a single column </a:t>
            </a:r>
            <a:r>
              <a:rPr lang="en-US" dirty="0" err="1"/>
              <a:t>foldover</a:t>
            </a:r>
            <a:r>
              <a:rPr lang="en-US" dirty="0"/>
              <a:t> design effectively produces a hybrid Resolution III and V design.</a:t>
            </a:r>
          </a:p>
          <a:p>
            <a:r>
              <a:rPr lang="en-US" dirty="0"/>
              <a:t>This design has medium power to detect an effect size = 2.0*</a:t>
            </a:r>
            <a:r>
              <a:rPr lang="en-US" dirty="0" err="1"/>
              <a:t>StDev</a:t>
            </a:r>
            <a:r>
              <a:rPr lang="en-US" dirty="0"/>
              <a:t> (using </a:t>
            </a:r>
            <a:r>
              <a:rPr lang="en-US" i="1" dirty="0"/>
              <a:t>All Main Effects with Blocks</a:t>
            </a:r>
            <a:r>
              <a:rPr lang="en-US" dirty="0"/>
              <a:t> model with error degrees of freedom = 7).</a:t>
            </a:r>
          </a:p>
        </p:txBody>
      </p:sp>
    </p:spTree>
    <p:extLst>
      <p:ext uri="{BB962C8B-B14F-4D97-AF65-F5344CB8AC3E}">
        <p14:creationId xmlns:p14="http://schemas.microsoft.com/office/powerpoint/2010/main" val="361000041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FFF30-F0F1-CDE1-8222-7600C39A803A}"/>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515D3522-495A-2DDB-5553-205F45DECB22}"/>
              </a:ext>
            </a:extLst>
          </p:cNvPr>
          <p:cNvSpPr>
            <a:spLocks noGrp="1"/>
          </p:cNvSpPr>
          <p:nvPr>
            <p:ph type="sldNum" sz="quarter" idx="12"/>
          </p:nvPr>
        </p:nvSpPr>
        <p:spPr/>
        <p:txBody>
          <a:bodyPr/>
          <a:lstStyle/>
          <a:p>
            <a:fld id="{B016AC35-8579-444B-8C46-1518C1B2785A}" type="slidenum">
              <a:rPr lang="en-US" altLang="en-US" smtClean="0"/>
              <a:pPr/>
              <a:t>52</a:t>
            </a:fld>
            <a:endParaRPr lang="en-US" altLang="en-US" dirty="0"/>
          </a:p>
        </p:txBody>
      </p:sp>
      <p:sp>
        <p:nvSpPr>
          <p:cNvPr id="7" name="Rectangle 2">
            <a:extLst>
              <a:ext uri="{FF2B5EF4-FFF2-40B4-BE49-F238E27FC236}">
                <a16:creationId xmlns:a16="http://schemas.microsoft.com/office/drawing/2014/main" id="{52B2A58F-36BE-3693-1806-3114D4CC6C58}"/>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A16D20F8-5CD8-9C70-B8D2-FCA9C6784CBD}"/>
              </a:ext>
            </a:extLst>
          </p:cNvPr>
          <p:cNvSpPr txBox="1"/>
          <p:nvPr/>
        </p:nvSpPr>
        <p:spPr>
          <a:xfrm>
            <a:off x="889793" y="1814392"/>
            <a:ext cx="7568407" cy="643509"/>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dirty="0"/>
              <a:t>Click on sheet </a:t>
            </a:r>
            <a:r>
              <a:rPr lang="en-US" b="1" dirty="0"/>
              <a:t>BHH Bicycle 2 </a:t>
            </a:r>
            <a:r>
              <a:rPr lang="en-US" dirty="0"/>
              <a:t>in </a:t>
            </a:r>
            <a:r>
              <a:rPr lang="en-US" b="1" dirty="0"/>
              <a:t>BHH Bicycle.xlsx</a:t>
            </a:r>
            <a:r>
              <a:rPr lang="en-US" dirty="0"/>
              <a:t>.  This has the augmented design worksheet populated with Time values.</a:t>
            </a:r>
          </a:p>
        </p:txBody>
      </p:sp>
      <p:pic>
        <p:nvPicPr>
          <p:cNvPr id="3" name="Picture 2">
            <a:extLst>
              <a:ext uri="{FF2B5EF4-FFF2-40B4-BE49-F238E27FC236}">
                <a16:creationId xmlns:a16="http://schemas.microsoft.com/office/drawing/2014/main" id="{872B8A7C-5F58-9AB8-094D-EC09439959B3}"/>
              </a:ext>
            </a:extLst>
          </p:cNvPr>
          <p:cNvPicPr>
            <a:picLocks noChangeAspect="1"/>
          </p:cNvPicPr>
          <p:nvPr/>
        </p:nvPicPr>
        <p:blipFill>
          <a:blip r:embed="rId3"/>
          <a:stretch>
            <a:fillRect/>
          </a:stretch>
        </p:blipFill>
        <p:spPr>
          <a:xfrm>
            <a:off x="705130" y="2795269"/>
            <a:ext cx="8214760" cy="2929255"/>
          </a:xfrm>
          <a:prstGeom prst="rect">
            <a:avLst/>
          </a:prstGeom>
        </p:spPr>
      </p:pic>
    </p:spTree>
    <p:extLst>
      <p:ext uri="{BB962C8B-B14F-4D97-AF65-F5344CB8AC3E}">
        <p14:creationId xmlns:p14="http://schemas.microsoft.com/office/powerpoint/2010/main" val="708589292"/>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28DD7-4FAF-170D-9901-69D45C1C50E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1E1C0FD9-EB6A-0B36-E8E5-1763062EC33F}"/>
              </a:ext>
            </a:extLst>
          </p:cNvPr>
          <p:cNvSpPr>
            <a:spLocks noGrp="1"/>
          </p:cNvSpPr>
          <p:nvPr>
            <p:ph type="sldNum" sz="quarter" idx="12"/>
          </p:nvPr>
        </p:nvSpPr>
        <p:spPr/>
        <p:txBody>
          <a:bodyPr/>
          <a:lstStyle/>
          <a:p>
            <a:fld id="{B016AC35-8579-444B-8C46-1518C1B2785A}" type="slidenum">
              <a:rPr lang="en-US" altLang="en-US" smtClean="0"/>
              <a:pPr/>
              <a:t>53</a:t>
            </a:fld>
            <a:endParaRPr lang="en-US" altLang="en-US" dirty="0"/>
          </a:p>
        </p:txBody>
      </p:sp>
      <p:sp>
        <p:nvSpPr>
          <p:cNvPr id="7" name="Rectangle 2">
            <a:extLst>
              <a:ext uri="{FF2B5EF4-FFF2-40B4-BE49-F238E27FC236}">
                <a16:creationId xmlns:a16="http://schemas.microsoft.com/office/drawing/2014/main" id="{1CB3714F-9003-D7CE-E809-61BB0A702F9C}"/>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4F51ED51-A2B4-F32E-8686-03DA440B895D}"/>
              </a:ext>
            </a:extLst>
          </p:cNvPr>
          <p:cNvSpPr txBox="1"/>
          <p:nvPr/>
        </p:nvSpPr>
        <p:spPr>
          <a:xfrm>
            <a:off x="889793" y="1614049"/>
            <a:ext cx="7568407" cy="643509"/>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b="1" dirty="0"/>
              <a:t>SigmaXL &gt; Design of Experiments &gt; Advanced Design of Experiments: Augment 2-Level Factorial/Screening &gt; Analyze Augmented Design</a:t>
            </a:r>
            <a:endParaRPr lang="en-US" dirty="0"/>
          </a:p>
        </p:txBody>
      </p:sp>
      <p:pic>
        <p:nvPicPr>
          <p:cNvPr id="2" name="Picture 1">
            <a:extLst>
              <a:ext uri="{FF2B5EF4-FFF2-40B4-BE49-F238E27FC236}">
                <a16:creationId xmlns:a16="http://schemas.microsoft.com/office/drawing/2014/main" id="{5E16C17A-F9FC-3089-134A-86362CE35E36}"/>
              </a:ext>
            </a:extLst>
          </p:cNvPr>
          <p:cNvPicPr>
            <a:picLocks noChangeAspect="1"/>
          </p:cNvPicPr>
          <p:nvPr/>
        </p:nvPicPr>
        <p:blipFill>
          <a:blip r:embed="rId3"/>
          <a:stretch>
            <a:fillRect/>
          </a:stretch>
        </p:blipFill>
        <p:spPr>
          <a:xfrm>
            <a:off x="889793" y="2333758"/>
            <a:ext cx="4646613" cy="4392800"/>
          </a:xfrm>
          <a:prstGeom prst="rect">
            <a:avLst/>
          </a:prstGeom>
        </p:spPr>
      </p:pic>
      <p:pic>
        <p:nvPicPr>
          <p:cNvPr id="4" name="Picture 3">
            <a:extLst>
              <a:ext uri="{FF2B5EF4-FFF2-40B4-BE49-F238E27FC236}">
                <a16:creationId xmlns:a16="http://schemas.microsoft.com/office/drawing/2014/main" id="{98507E81-6024-BC63-7396-8475E0D9D994}"/>
              </a:ext>
            </a:extLst>
          </p:cNvPr>
          <p:cNvPicPr>
            <a:picLocks noChangeAspect="1"/>
          </p:cNvPicPr>
          <p:nvPr/>
        </p:nvPicPr>
        <p:blipFill>
          <a:blip r:embed="rId4"/>
          <a:stretch>
            <a:fillRect/>
          </a:stretch>
        </p:blipFill>
        <p:spPr>
          <a:xfrm>
            <a:off x="5733414" y="2840008"/>
            <a:ext cx="2228215" cy="1932940"/>
          </a:xfrm>
          <a:prstGeom prst="rect">
            <a:avLst/>
          </a:prstGeom>
        </p:spPr>
      </p:pic>
      <p:sp>
        <p:nvSpPr>
          <p:cNvPr id="6" name="TextBox 5">
            <a:extLst>
              <a:ext uri="{FF2B5EF4-FFF2-40B4-BE49-F238E27FC236}">
                <a16:creationId xmlns:a16="http://schemas.microsoft.com/office/drawing/2014/main" id="{42F59954-18F6-AF65-64E3-88173149BC71}"/>
              </a:ext>
            </a:extLst>
          </p:cNvPr>
          <p:cNvSpPr txBox="1"/>
          <p:nvPr/>
        </p:nvSpPr>
        <p:spPr>
          <a:xfrm>
            <a:off x="5815012" y="5074850"/>
            <a:ext cx="3033713" cy="1470274"/>
          </a:xfrm>
          <a:prstGeom prst="rect">
            <a:avLst/>
          </a:prstGeom>
          <a:noFill/>
          <a:ln w="19050">
            <a:solidFill>
              <a:srgbClr val="FF0000"/>
            </a:solidFill>
          </a:ln>
        </p:spPr>
        <p:txBody>
          <a:bodyPr wrap="square" rtlCol="0">
            <a:spAutoFit/>
          </a:bodyPr>
          <a:lstStyle/>
          <a:p>
            <a:pPr>
              <a:spcAft>
                <a:spcPts val="1000"/>
              </a:spcAft>
              <a:tabLst>
                <a:tab pos="228600" algn="l"/>
                <a:tab pos="457200" algn="l"/>
              </a:tabLst>
            </a:pPr>
            <a:r>
              <a:rPr lang="en-US" dirty="0"/>
              <a:t>With 14 model terms, plus the constant and block term, there will be no degrees of freedom for error, so uncheck </a:t>
            </a:r>
            <a:r>
              <a:rPr lang="en-US" b="1" dirty="0"/>
              <a:t>Residual Plots.</a:t>
            </a:r>
            <a:r>
              <a:rPr lang="en-US" dirty="0"/>
              <a:t> </a:t>
            </a:r>
          </a:p>
        </p:txBody>
      </p:sp>
    </p:spTree>
    <p:extLst>
      <p:ext uri="{BB962C8B-B14F-4D97-AF65-F5344CB8AC3E}">
        <p14:creationId xmlns:p14="http://schemas.microsoft.com/office/powerpoint/2010/main" val="4039836986"/>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4F32E-DC67-0FF6-7B95-CD97577663C5}"/>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A0F96011-252B-D390-6E5A-F479730F6662}"/>
              </a:ext>
            </a:extLst>
          </p:cNvPr>
          <p:cNvSpPr>
            <a:spLocks noGrp="1"/>
          </p:cNvSpPr>
          <p:nvPr>
            <p:ph type="sldNum" sz="quarter" idx="12"/>
          </p:nvPr>
        </p:nvSpPr>
        <p:spPr/>
        <p:txBody>
          <a:bodyPr/>
          <a:lstStyle/>
          <a:p>
            <a:fld id="{B016AC35-8579-444B-8C46-1518C1B2785A}" type="slidenum">
              <a:rPr lang="en-US" altLang="en-US" smtClean="0"/>
              <a:pPr/>
              <a:t>54</a:t>
            </a:fld>
            <a:endParaRPr lang="en-US" altLang="en-US" dirty="0"/>
          </a:p>
        </p:txBody>
      </p:sp>
      <p:sp>
        <p:nvSpPr>
          <p:cNvPr id="7" name="Rectangle 2">
            <a:extLst>
              <a:ext uri="{FF2B5EF4-FFF2-40B4-BE49-F238E27FC236}">
                <a16:creationId xmlns:a16="http://schemas.microsoft.com/office/drawing/2014/main" id="{342F9F78-AA48-D49F-33E8-BDCD70F8990E}"/>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4" name="TextBox 3">
            <a:extLst>
              <a:ext uri="{FF2B5EF4-FFF2-40B4-BE49-F238E27FC236}">
                <a16:creationId xmlns:a16="http://schemas.microsoft.com/office/drawing/2014/main" id="{C48B3081-5850-1937-29B2-C7D422AEDC79}"/>
              </a:ext>
            </a:extLst>
          </p:cNvPr>
          <p:cNvSpPr txBox="1"/>
          <p:nvPr/>
        </p:nvSpPr>
        <p:spPr>
          <a:xfrm>
            <a:off x="5495925" y="1529490"/>
            <a:ext cx="3648075" cy="5328510"/>
          </a:xfrm>
          <a:prstGeom prst="rect">
            <a:avLst/>
          </a:prstGeom>
          <a:noFill/>
          <a:ln w="19050">
            <a:solidFill>
              <a:srgbClr val="FF0000"/>
            </a:solidFill>
          </a:ln>
        </p:spPr>
        <p:txBody>
          <a:bodyPr wrap="square" rtlCol="0">
            <a:spAutoFit/>
          </a:bodyPr>
          <a:lstStyle/>
          <a:p>
            <a:r>
              <a:rPr lang="en-US" dirty="0"/>
              <a:t>Note that since this is a saturated model, SE Coefficients are computed using Lenth Pseudo Standard Error. P-Values are computed using Monte Carlo simulation with 10000 replications.</a:t>
            </a:r>
          </a:p>
          <a:p>
            <a:r>
              <a:rPr lang="en-US" dirty="0"/>
              <a:t>Dynamo and Gear are the only significant terms and this is in agreement with Box-Hunter-Hunter:</a:t>
            </a:r>
          </a:p>
          <a:p>
            <a:r>
              <a:rPr lang="en-US" dirty="0"/>
              <a:t>“The large main effect for factor D (gear) is now estimated free of aliases. Also, as required, all two-factor interactions involving D are free of aliases although for this particular set of data, none of these are distinguishable from noise. In this case, then the tentative conclusions from the first 8 runs appear to be borne out.”</a:t>
            </a:r>
          </a:p>
        </p:txBody>
      </p:sp>
      <p:pic>
        <p:nvPicPr>
          <p:cNvPr id="3" name="Picture 2">
            <a:extLst>
              <a:ext uri="{FF2B5EF4-FFF2-40B4-BE49-F238E27FC236}">
                <a16:creationId xmlns:a16="http://schemas.microsoft.com/office/drawing/2014/main" id="{DD50751E-CCCE-3DEA-215D-2C9D97B6A072}"/>
              </a:ext>
            </a:extLst>
          </p:cNvPr>
          <p:cNvPicPr>
            <a:picLocks noChangeAspect="1"/>
          </p:cNvPicPr>
          <p:nvPr/>
        </p:nvPicPr>
        <p:blipFill>
          <a:blip r:embed="rId3"/>
          <a:stretch>
            <a:fillRect/>
          </a:stretch>
        </p:blipFill>
        <p:spPr>
          <a:xfrm>
            <a:off x="9525" y="1529490"/>
            <a:ext cx="5349319" cy="4333530"/>
          </a:xfrm>
          <a:prstGeom prst="rect">
            <a:avLst/>
          </a:prstGeom>
        </p:spPr>
      </p:pic>
    </p:spTree>
    <p:extLst>
      <p:ext uri="{BB962C8B-B14F-4D97-AF65-F5344CB8AC3E}">
        <p14:creationId xmlns:p14="http://schemas.microsoft.com/office/powerpoint/2010/main" val="255962621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53DD9-7090-C616-A0DE-D861373DD6C1}"/>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38D171E-CD9A-1345-72B8-CDEC9FE7519F}"/>
              </a:ext>
            </a:extLst>
          </p:cNvPr>
          <p:cNvSpPr>
            <a:spLocks noGrp="1"/>
          </p:cNvSpPr>
          <p:nvPr>
            <p:ph type="sldNum" sz="quarter" idx="12"/>
          </p:nvPr>
        </p:nvSpPr>
        <p:spPr/>
        <p:txBody>
          <a:bodyPr/>
          <a:lstStyle/>
          <a:p>
            <a:fld id="{B016AC35-8579-444B-8C46-1518C1B2785A}" type="slidenum">
              <a:rPr lang="en-US" altLang="en-US" smtClean="0"/>
              <a:pPr/>
              <a:t>55</a:t>
            </a:fld>
            <a:endParaRPr lang="en-US" altLang="en-US" dirty="0"/>
          </a:p>
        </p:txBody>
      </p:sp>
      <p:sp>
        <p:nvSpPr>
          <p:cNvPr id="7" name="Rectangle 2">
            <a:extLst>
              <a:ext uri="{FF2B5EF4-FFF2-40B4-BE49-F238E27FC236}">
                <a16:creationId xmlns:a16="http://schemas.microsoft.com/office/drawing/2014/main" id="{CBFC983C-8C2A-5F6B-6005-DAA256E099C9}"/>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2" name="Picture 1">
            <a:extLst>
              <a:ext uri="{FF2B5EF4-FFF2-40B4-BE49-F238E27FC236}">
                <a16:creationId xmlns:a16="http://schemas.microsoft.com/office/drawing/2014/main" id="{09945FE5-CC34-3D35-5A6E-91847C9A8C4E}"/>
              </a:ext>
            </a:extLst>
          </p:cNvPr>
          <p:cNvPicPr>
            <a:picLocks noChangeAspect="1"/>
          </p:cNvPicPr>
          <p:nvPr/>
        </p:nvPicPr>
        <p:blipFill>
          <a:blip r:embed="rId3"/>
          <a:stretch>
            <a:fillRect/>
          </a:stretch>
        </p:blipFill>
        <p:spPr>
          <a:xfrm>
            <a:off x="644107" y="1828801"/>
            <a:ext cx="8099843" cy="2477452"/>
          </a:xfrm>
          <a:prstGeom prst="rect">
            <a:avLst/>
          </a:prstGeom>
        </p:spPr>
      </p:pic>
      <p:pic>
        <p:nvPicPr>
          <p:cNvPr id="4" name="Picture 3">
            <a:extLst>
              <a:ext uri="{FF2B5EF4-FFF2-40B4-BE49-F238E27FC236}">
                <a16:creationId xmlns:a16="http://schemas.microsoft.com/office/drawing/2014/main" id="{1AFF60E0-BD32-769B-7D46-30B0267E494B}"/>
              </a:ext>
            </a:extLst>
          </p:cNvPr>
          <p:cNvPicPr>
            <a:picLocks noChangeAspect="1"/>
          </p:cNvPicPr>
          <p:nvPr/>
        </p:nvPicPr>
        <p:blipFill>
          <a:blip r:embed="rId4"/>
          <a:stretch>
            <a:fillRect/>
          </a:stretch>
        </p:blipFill>
        <p:spPr>
          <a:xfrm>
            <a:off x="4078605" y="4541837"/>
            <a:ext cx="1177290" cy="1660525"/>
          </a:xfrm>
          <a:prstGeom prst="rect">
            <a:avLst/>
          </a:prstGeom>
        </p:spPr>
      </p:pic>
    </p:spTree>
    <p:extLst>
      <p:ext uri="{BB962C8B-B14F-4D97-AF65-F5344CB8AC3E}">
        <p14:creationId xmlns:p14="http://schemas.microsoft.com/office/powerpoint/2010/main" val="1297420707"/>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1B548-8C60-35BD-40EE-B9C63EBF43C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D295A356-EF18-808A-0852-ACD0DB5A0FC0}"/>
              </a:ext>
            </a:extLst>
          </p:cNvPr>
          <p:cNvSpPr>
            <a:spLocks noGrp="1"/>
          </p:cNvSpPr>
          <p:nvPr>
            <p:ph type="sldNum" sz="quarter" idx="12"/>
          </p:nvPr>
        </p:nvSpPr>
        <p:spPr/>
        <p:txBody>
          <a:bodyPr/>
          <a:lstStyle/>
          <a:p>
            <a:fld id="{B016AC35-8579-444B-8C46-1518C1B2785A}" type="slidenum">
              <a:rPr lang="en-US" altLang="en-US" smtClean="0"/>
              <a:pPr/>
              <a:t>56</a:t>
            </a:fld>
            <a:endParaRPr lang="en-US" altLang="en-US" dirty="0"/>
          </a:p>
        </p:txBody>
      </p:sp>
      <p:sp>
        <p:nvSpPr>
          <p:cNvPr id="7" name="Rectangle 2">
            <a:extLst>
              <a:ext uri="{FF2B5EF4-FFF2-40B4-BE49-F238E27FC236}">
                <a16:creationId xmlns:a16="http://schemas.microsoft.com/office/drawing/2014/main" id="{3060B028-BACE-B1B5-D8C5-0EF130A2630E}"/>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8" name="TextBox 7">
            <a:extLst>
              <a:ext uri="{FF2B5EF4-FFF2-40B4-BE49-F238E27FC236}">
                <a16:creationId xmlns:a16="http://schemas.microsoft.com/office/drawing/2014/main" id="{E58AF3BA-F318-CCF7-4165-3DC5C30AEF0E}"/>
              </a:ext>
            </a:extLst>
          </p:cNvPr>
          <p:cNvSpPr txBox="1"/>
          <p:nvPr/>
        </p:nvSpPr>
        <p:spPr>
          <a:xfrm>
            <a:off x="889793" y="1614049"/>
            <a:ext cx="7568407" cy="1194686"/>
          </a:xfrm>
          <a:prstGeom prst="rect">
            <a:avLst/>
          </a:prstGeom>
          <a:noFill/>
          <a:ln w="19050">
            <a:solidFill>
              <a:srgbClr val="FF0000"/>
            </a:solidFill>
          </a:ln>
        </p:spPr>
        <p:txBody>
          <a:bodyPr wrap="square" rtlCol="0">
            <a:spAutoFit/>
          </a:bodyPr>
          <a:lstStyle/>
          <a:p>
            <a:pPr lvl="0"/>
            <a:r>
              <a:rPr lang="en-US" dirty="0"/>
              <a:t>Now we will refit the model using forward stepwise with criterion </a:t>
            </a:r>
            <a:r>
              <a:rPr lang="en-US" dirty="0" err="1"/>
              <a:t>AICc</a:t>
            </a:r>
            <a:r>
              <a:rPr lang="en-US" dirty="0"/>
              <a:t>.</a:t>
            </a:r>
          </a:p>
          <a:p>
            <a:pPr lvl="0"/>
            <a:r>
              <a:rPr lang="en-US" dirty="0"/>
              <a:t>Click </a:t>
            </a:r>
            <a:r>
              <a:rPr lang="en-US" b="1" dirty="0"/>
              <a:t>Recall SigmaXL Dialog</a:t>
            </a:r>
            <a:r>
              <a:rPr lang="en-US" dirty="0"/>
              <a:t> menu or press </a:t>
            </a:r>
            <a:r>
              <a:rPr lang="en-US" b="1" dirty="0"/>
              <a:t>F3</a:t>
            </a:r>
            <a:r>
              <a:rPr lang="en-US" dirty="0"/>
              <a:t> to recall last dialog.  Click </a:t>
            </a:r>
            <a:r>
              <a:rPr lang="en-US" b="1" dirty="0"/>
              <a:t>Advanced Options</a:t>
            </a:r>
            <a:r>
              <a:rPr lang="en-US" dirty="0"/>
              <a:t>.  Check </a:t>
            </a:r>
            <a:r>
              <a:rPr lang="en-US" b="1" dirty="0"/>
              <a:t>Stepwise/Best Subsets Regression</a:t>
            </a:r>
            <a:r>
              <a:rPr lang="en-US" dirty="0"/>
              <a:t>, select </a:t>
            </a:r>
            <a:r>
              <a:rPr lang="en-US" b="1" dirty="0"/>
              <a:t>Forward Selection</a:t>
            </a:r>
            <a:r>
              <a:rPr lang="en-US" dirty="0"/>
              <a:t>, </a:t>
            </a:r>
            <a:r>
              <a:rPr lang="en-US" b="1" dirty="0"/>
              <a:t>Criterion:</a:t>
            </a:r>
            <a:r>
              <a:rPr lang="en-US" dirty="0"/>
              <a:t> </a:t>
            </a:r>
            <a:r>
              <a:rPr lang="en-US" i="1" dirty="0" err="1"/>
              <a:t>AICc</a:t>
            </a:r>
            <a:r>
              <a:rPr lang="en-US" dirty="0"/>
              <a:t>, click </a:t>
            </a:r>
            <a:r>
              <a:rPr lang="en-US" b="1" dirty="0"/>
              <a:t>OK</a:t>
            </a:r>
            <a:r>
              <a:rPr lang="en-US" dirty="0"/>
              <a:t>.</a:t>
            </a:r>
          </a:p>
        </p:txBody>
      </p:sp>
      <p:pic>
        <p:nvPicPr>
          <p:cNvPr id="3" name="Picture 2">
            <a:extLst>
              <a:ext uri="{FF2B5EF4-FFF2-40B4-BE49-F238E27FC236}">
                <a16:creationId xmlns:a16="http://schemas.microsoft.com/office/drawing/2014/main" id="{947751DA-466D-6ABD-005C-3A08897A6E42}"/>
              </a:ext>
            </a:extLst>
          </p:cNvPr>
          <p:cNvPicPr>
            <a:picLocks noChangeAspect="1"/>
          </p:cNvPicPr>
          <p:nvPr/>
        </p:nvPicPr>
        <p:blipFill>
          <a:blip r:embed="rId3"/>
          <a:stretch>
            <a:fillRect/>
          </a:stretch>
        </p:blipFill>
        <p:spPr>
          <a:xfrm>
            <a:off x="1600200" y="2965722"/>
            <a:ext cx="5344160" cy="3650615"/>
          </a:xfrm>
          <a:prstGeom prst="rect">
            <a:avLst/>
          </a:prstGeom>
        </p:spPr>
      </p:pic>
    </p:spTree>
    <p:extLst>
      <p:ext uri="{BB962C8B-B14F-4D97-AF65-F5344CB8AC3E}">
        <p14:creationId xmlns:p14="http://schemas.microsoft.com/office/powerpoint/2010/main" val="3230736101"/>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D618CA-6C66-4C38-163F-7291CE6A78C4}"/>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9571236C-9A42-0338-84CE-58FCD0C95A5A}"/>
              </a:ext>
            </a:extLst>
          </p:cNvPr>
          <p:cNvSpPr>
            <a:spLocks noGrp="1"/>
          </p:cNvSpPr>
          <p:nvPr>
            <p:ph type="sldNum" sz="quarter" idx="12"/>
          </p:nvPr>
        </p:nvSpPr>
        <p:spPr/>
        <p:txBody>
          <a:bodyPr/>
          <a:lstStyle/>
          <a:p>
            <a:fld id="{B016AC35-8579-444B-8C46-1518C1B2785A}" type="slidenum">
              <a:rPr lang="en-US" altLang="en-US" smtClean="0"/>
              <a:pPr/>
              <a:t>57</a:t>
            </a:fld>
            <a:endParaRPr lang="en-US" altLang="en-US" dirty="0"/>
          </a:p>
        </p:txBody>
      </p:sp>
      <p:sp>
        <p:nvSpPr>
          <p:cNvPr id="7" name="Rectangle 2">
            <a:extLst>
              <a:ext uri="{FF2B5EF4-FFF2-40B4-BE49-F238E27FC236}">
                <a16:creationId xmlns:a16="http://schemas.microsoft.com/office/drawing/2014/main" id="{80035FD4-8C32-E5D2-C22F-3103D3862A53}"/>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sp>
        <p:nvSpPr>
          <p:cNvPr id="4" name="TextBox 3">
            <a:extLst>
              <a:ext uri="{FF2B5EF4-FFF2-40B4-BE49-F238E27FC236}">
                <a16:creationId xmlns:a16="http://schemas.microsoft.com/office/drawing/2014/main" id="{5AC41106-33B4-1169-8598-BE89C7475C7F}"/>
              </a:ext>
            </a:extLst>
          </p:cNvPr>
          <p:cNvSpPr txBox="1"/>
          <p:nvPr/>
        </p:nvSpPr>
        <p:spPr>
          <a:xfrm>
            <a:off x="6819900" y="1740535"/>
            <a:ext cx="2238375" cy="2848216"/>
          </a:xfrm>
          <a:prstGeom prst="rect">
            <a:avLst/>
          </a:prstGeom>
          <a:noFill/>
          <a:ln w="19050">
            <a:solidFill>
              <a:srgbClr val="FF0000"/>
            </a:solidFill>
          </a:ln>
        </p:spPr>
        <p:txBody>
          <a:bodyPr wrap="square" rtlCol="0">
            <a:spAutoFit/>
          </a:bodyPr>
          <a:lstStyle/>
          <a:p>
            <a:pPr lvl="0"/>
            <a:r>
              <a:rPr lang="en-US" dirty="0"/>
              <a:t>The stepwise model reduces to just the Dynamo and Gear term with a very good R-Square = 96.7% and R-Square Predicted = 94.9%.  We could refit to look at Residuals but we will not do so here.</a:t>
            </a:r>
          </a:p>
        </p:txBody>
      </p:sp>
      <p:pic>
        <p:nvPicPr>
          <p:cNvPr id="2" name="Picture 1">
            <a:extLst>
              <a:ext uri="{FF2B5EF4-FFF2-40B4-BE49-F238E27FC236}">
                <a16:creationId xmlns:a16="http://schemas.microsoft.com/office/drawing/2014/main" id="{C34F8B0D-5372-4BB0-398E-8E51674925DA}"/>
              </a:ext>
            </a:extLst>
          </p:cNvPr>
          <p:cNvPicPr>
            <a:picLocks noChangeAspect="1"/>
          </p:cNvPicPr>
          <p:nvPr/>
        </p:nvPicPr>
        <p:blipFill>
          <a:blip r:embed="rId3"/>
          <a:stretch>
            <a:fillRect/>
          </a:stretch>
        </p:blipFill>
        <p:spPr>
          <a:xfrm>
            <a:off x="85725" y="1740535"/>
            <a:ext cx="6172200" cy="4177030"/>
          </a:xfrm>
          <a:prstGeom prst="rect">
            <a:avLst/>
          </a:prstGeom>
        </p:spPr>
      </p:pic>
    </p:spTree>
    <p:extLst>
      <p:ext uri="{BB962C8B-B14F-4D97-AF65-F5344CB8AC3E}">
        <p14:creationId xmlns:p14="http://schemas.microsoft.com/office/powerpoint/2010/main" val="1908788070"/>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4E65A-D8C9-3251-16F7-3E321B8DD73D}"/>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DA46B9B-726A-1957-A60F-7418354456A2}"/>
              </a:ext>
            </a:extLst>
          </p:cNvPr>
          <p:cNvSpPr>
            <a:spLocks noGrp="1"/>
          </p:cNvSpPr>
          <p:nvPr>
            <p:ph type="sldNum" sz="quarter" idx="12"/>
          </p:nvPr>
        </p:nvSpPr>
        <p:spPr/>
        <p:txBody>
          <a:bodyPr/>
          <a:lstStyle/>
          <a:p>
            <a:fld id="{B016AC35-8579-444B-8C46-1518C1B2785A}" type="slidenum">
              <a:rPr lang="en-US" altLang="en-US" smtClean="0"/>
              <a:pPr/>
              <a:t>58</a:t>
            </a:fld>
            <a:endParaRPr lang="en-US" altLang="en-US" dirty="0"/>
          </a:p>
        </p:txBody>
      </p:sp>
      <p:sp>
        <p:nvSpPr>
          <p:cNvPr id="7" name="Rectangle 2">
            <a:extLst>
              <a:ext uri="{FF2B5EF4-FFF2-40B4-BE49-F238E27FC236}">
                <a16:creationId xmlns:a16="http://schemas.microsoft.com/office/drawing/2014/main" id="{9E7B9D72-C78E-C317-98C7-EFD01A8A9EF1}"/>
              </a:ext>
            </a:extLst>
          </p:cNvPr>
          <p:cNvSpPr>
            <a:spLocks noGrp="1" noChangeArrowheads="1"/>
          </p:cNvSpPr>
          <p:nvPr>
            <p:ph type="title"/>
          </p:nvPr>
        </p:nvSpPr>
        <p:spPr>
          <a:xfrm>
            <a:off x="-214593" y="241663"/>
            <a:ext cx="9439836" cy="685800"/>
          </a:xfrm>
        </p:spPr>
        <p:txBody>
          <a:bodyPr/>
          <a:lstStyle/>
          <a:p>
            <a:r>
              <a:rPr lang="en-CA" sz="4000" dirty="0"/>
              <a:t>2-Level Factorial/Screening Design with Augment – </a:t>
            </a:r>
            <a:r>
              <a:rPr lang="en-US" sz="4000" dirty="0" err="1"/>
              <a:t>Foldover</a:t>
            </a:r>
            <a:r>
              <a:rPr lang="en-US" sz="4000" dirty="0"/>
              <a:t> Design – BHH Bicycle</a:t>
            </a:r>
            <a:endParaRPr lang="en-CA" sz="4000" dirty="0"/>
          </a:p>
        </p:txBody>
      </p:sp>
      <p:pic>
        <p:nvPicPr>
          <p:cNvPr id="3" name="Picture 2">
            <a:extLst>
              <a:ext uri="{FF2B5EF4-FFF2-40B4-BE49-F238E27FC236}">
                <a16:creationId xmlns:a16="http://schemas.microsoft.com/office/drawing/2014/main" id="{BC55C860-B783-E374-7AB0-E3E361DC4C57}"/>
              </a:ext>
            </a:extLst>
          </p:cNvPr>
          <p:cNvPicPr>
            <a:picLocks noChangeAspect="1"/>
          </p:cNvPicPr>
          <p:nvPr/>
        </p:nvPicPr>
        <p:blipFill>
          <a:blip r:embed="rId3"/>
          <a:stretch>
            <a:fillRect/>
          </a:stretch>
        </p:blipFill>
        <p:spPr>
          <a:xfrm>
            <a:off x="1076324" y="1597235"/>
            <a:ext cx="7172325" cy="1383550"/>
          </a:xfrm>
          <a:prstGeom prst="rect">
            <a:avLst/>
          </a:prstGeom>
        </p:spPr>
      </p:pic>
      <p:sp>
        <p:nvSpPr>
          <p:cNvPr id="6" name="TextBox 5">
            <a:extLst>
              <a:ext uri="{FF2B5EF4-FFF2-40B4-BE49-F238E27FC236}">
                <a16:creationId xmlns:a16="http://schemas.microsoft.com/office/drawing/2014/main" id="{1F93A312-0BA9-9AC0-7F0F-4C220D9C3F56}"/>
              </a:ext>
            </a:extLst>
          </p:cNvPr>
          <p:cNvSpPr txBox="1"/>
          <p:nvPr/>
        </p:nvSpPr>
        <p:spPr>
          <a:xfrm>
            <a:off x="4505325" y="2164931"/>
            <a:ext cx="3657600" cy="1745863"/>
          </a:xfrm>
          <a:prstGeom prst="rect">
            <a:avLst/>
          </a:prstGeom>
          <a:noFill/>
          <a:ln w="19050">
            <a:solidFill>
              <a:srgbClr val="FF0000"/>
            </a:solidFill>
          </a:ln>
        </p:spPr>
        <p:txBody>
          <a:bodyPr wrap="square" rtlCol="0">
            <a:spAutoFit/>
          </a:bodyPr>
          <a:lstStyle/>
          <a:p>
            <a:r>
              <a:rPr lang="en-US" dirty="0"/>
              <a:t>The default reference values of Dynamo = “Off” and Gear = “Low” are the minimum time settings but we will run Optimize anyway, since it is rarely the case that the default settings give an optimum.</a:t>
            </a:r>
          </a:p>
        </p:txBody>
      </p:sp>
      <p:pic>
        <p:nvPicPr>
          <p:cNvPr id="8" name="Picture 7">
            <a:extLst>
              <a:ext uri="{FF2B5EF4-FFF2-40B4-BE49-F238E27FC236}">
                <a16:creationId xmlns:a16="http://schemas.microsoft.com/office/drawing/2014/main" id="{AB077B56-1A88-EC0A-C99D-7ADFF52B4346}"/>
              </a:ext>
            </a:extLst>
          </p:cNvPr>
          <p:cNvPicPr>
            <a:picLocks noChangeAspect="1"/>
          </p:cNvPicPr>
          <p:nvPr/>
        </p:nvPicPr>
        <p:blipFill>
          <a:blip r:embed="rId4"/>
          <a:stretch>
            <a:fillRect/>
          </a:stretch>
        </p:blipFill>
        <p:spPr>
          <a:xfrm>
            <a:off x="1076324" y="3429000"/>
            <a:ext cx="2463165" cy="1350010"/>
          </a:xfrm>
          <a:prstGeom prst="rect">
            <a:avLst/>
          </a:prstGeom>
        </p:spPr>
      </p:pic>
      <p:pic>
        <p:nvPicPr>
          <p:cNvPr id="9" name="Picture 8">
            <a:extLst>
              <a:ext uri="{FF2B5EF4-FFF2-40B4-BE49-F238E27FC236}">
                <a16:creationId xmlns:a16="http://schemas.microsoft.com/office/drawing/2014/main" id="{D8B1751D-CC2D-CC16-62B3-C1781CBF6148}"/>
              </a:ext>
            </a:extLst>
          </p:cNvPr>
          <p:cNvPicPr>
            <a:picLocks noChangeAspect="1"/>
          </p:cNvPicPr>
          <p:nvPr/>
        </p:nvPicPr>
        <p:blipFill>
          <a:blip r:embed="rId5"/>
          <a:stretch>
            <a:fillRect/>
          </a:stretch>
        </p:blipFill>
        <p:spPr>
          <a:xfrm>
            <a:off x="609600" y="5012002"/>
            <a:ext cx="8162614" cy="660903"/>
          </a:xfrm>
          <a:prstGeom prst="rect">
            <a:avLst/>
          </a:prstGeom>
        </p:spPr>
      </p:pic>
      <p:sp>
        <p:nvSpPr>
          <p:cNvPr id="10" name="TextBox 9">
            <a:extLst>
              <a:ext uri="{FF2B5EF4-FFF2-40B4-BE49-F238E27FC236}">
                <a16:creationId xmlns:a16="http://schemas.microsoft.com/office/drawing/2014/main" id="{6FA18D9E-8575-3185-C204-BA60E1395019}"/>
              </a:ext>
            </a:extLst>
          </p:cNvPr>
          <p:cNvSpPr txBox="1"/>
          <p:nvPr/>
        </p:nvSpPr>
        <p:spPr>
          <a:xfrm>
            <a:off x="1273828" y="5928728"/>
            <a:ext cx="6462993" cy="643509"/>
          </a:xfrm>
          <a:prstGeom prst="rect">
            <a:avLst/>
          </a:prstGeom>
          <a:noFill/>
          <a:ln w="19050">
            <a:solidFill>
              <a:srgbClr val="FF0000"/>
            </a:solidFill>
          </a:ln>
        </p:spPr>
        <p:txBody>
          <a:bodyPr wrap="square" rtlCol="0">
            <a:spAutoFit/>
          </a:bodyPr>
          <a:lstStyle/>
          <a:p>
            <a:r>
              <a:rPr lang="en-US" dirty="0"/>
              <a:t>The predicted hill climb time is approx. 50 seconds with a confidence interval of 47.3 to 52.4 sec.</a:t>
            </a:r>
          </a:p>
        </p:txBody>
      </p:sp>
    </p:spTree>
    <p:extLst>
      <p:ext uri="{BB962C8B-B14F-4D97-AF65-F5344CB8AC3E}">
        <p14:creationId xmlns:p14="http://schemas.microsoft.com/office/powerpoint/2010/main" val="4187459973"/>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a:xfrm>
            <a:off x="228600" y="2200837"/>
            <a:ext cx="8915400" cy="1470025"/>
          </a:xfrm>
        </p:spPr>
        <p:txBody>
          <a:bodyPr/>
          <a:lstStyle/>
          <a:p>
            <a:r>
              <a:rPr lang="en-CA" sz="3600" dirty="0"/>
              <a:t>What’s New in SigmaXL® Version 11</a:t>
            </a:r>
            <a:br>
              <a:rPr lang="en-CA" sz="3600" dirty="0"/>
            </a:br>
            <a:br>
              <a:rPr lang="en-CA" sz="3600" dirty="0"/>
            </a:br>
            <a:r>
              <a:rPr lang="en-CA" sz="2800" dirty="0"/>
              <a:t>Part 1 of 3: Overview of New Features in Version 11, </a:t>
            </a:r>
            <a:br>
              <a:rPr lang="en-CA" sz="2800" dirty="0"/>
            </a:br>
            <a:r>
              <a:rPr lang="en-CA" sz="2800" dirty="0"/>
              <a:t>New Graphical Tools and Augment DOE</a:t>
            </a:r>
            <a:br>
              <a:rPr lang="en-CA" sz="2800" dirty="0"/>
            </a:br>
            <a:r>
              <a:rPr lang="en-CA" sz="2800" dirty="0"/>
              <a:t>Wednesday May 28, 2025</a:t>
            </a:r>
            <a:endParaRPr lang="en-US" sz="2800" dirty="0">
              <a:solidFill>
                <a:srgbClr val="000066"/>
              </a:solidFill>
            </a:endParaRPr>
          </a:p>
        </p:txBody>
      </p:sp>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 name="Rectangle 2">
            <a:extLst>
              <a:ext uri="{FF2B5EF4-FFF2-40B4-BE49-F238E27FC236}">
                <a16:creationId xmlns:a16="http://schemas.microsoft.com/office/drawing/2014/main" id="{09D1C1BE-7CB7-7D90-EE4A-FF7C27B8797F}"/>
              </a:ext>
            </a:extLst>
          </p:cNvPr>
          <p:cNvSpPr txBox="1">
            <a:spLocks noChangeArrowheads="1"/>
          </p:cNvSpPr>
          <p:nvPr/>
        </p:nvSpPr>
        <p:spPr bwMode="auto">
          <a:xfrm>
            <a:off x="685800" y="4887624"/>
            <a:ext cx="7772400" cy="1470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lgn="ctr"/>
            <a:r>
              <a:rPr lang="en-US" sz="3600" dirty="0">
                <a:solidFill>
                  <a:srgbClr val="000066"/>
                </a:solidFill>
              </a:rPr>
              <a:t>Questions?</a:t>
            </a:r>
            <a:br>
              <a:rPr lang="en-US" sz="3600" dirty="0">
                <a:solidFill>
                  <a:srgbClr val="000066"/>
                </a:solidFill>
              </a:rPr>
            </a:br>
            <a:br>
              <a:rPr lang="en-US" sz="3600" dirty="0">
                <a:solidFill>
                  <a:srgbClr val="000066"/>
                </a:solidFill>
              </a:rPr>
            </a:br>
            <a:endParaRPr lang="en-US" sz="2400" dirty="0">
              <a:solidFill>
                <a:srgbClr val="000066"/>
              </a:solidFill>
            </a:endParaRPr>
          </a:p>
        </p:txBody>
      </p:sp>
      <p:pic>
        <p:nvPicPr>
          <p:cNvPr id="4" name="Picture 3" descr="MCj03117780000[1]">
            <a:extLst>
              <a:ext uri="{FF2B5EF4-FFF2-40B4-BE49-F238E27FC236}">
                <a16:creationId xmlns:a16="http://schemas.microsoft.com/office/drawing/2014/main" id="{49122E2C-7265-964E-0D26-81F799D702CD}"/>
              </a:ext>
            </a:extLst>
          </p:cNvPr>
          <p:cNvPicPr>
            <a:picLocks noChangeAspect="1" noChangeArrowheads="1"/>
          </p:cNvPicPr>
          <p:nvPr/>
        </p:nvPicPr>
        <p:blipFill>
          <a:blip r:embed="rId5" cstate="print"/>
          <a:srcRect/>
          <a:stretch>
            <a:fillRect/>
          </a:stretch>
        </p:blipFill>
        <p:spPr bwMode="auto">
          <a:xfrm>
            <a:off x="6922798" y="4503739"/>
            <a:ext cx="1176338" cy="1752600"/>
          </a:xfrm>
          <a:prstGeom prst="rect">
            <a:avLst/>
          </a:prstGeom>
          <a:noFill/>
        </p:spPr>
      </p:pic>
    </p:spTree>
    <p:extLst>
      <p:ext uri="{BB962C8B-B14F-4D97-AF65-F5344CB8AC3E}">
        <p14:creationId xmlns:p14="http://schemas.microsoft.com/office/powerpoint/2010/main" val="11229221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4E0984-AC9C-C4C6-58F3-0D8A1879B52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641969D-8BB7-72F7-0F20-04E7DB000477}"/>
              </a:ext>
            </a:extLst>
          </p:cNvPr>
          <p:cNvSpPr>
            <a:spLocks noGrp="1"/>
          </p:cNvSpPr>
          <p:nvPr>
            <p:ph type="sldNum" sz="quarter" idx="12"/>
          </p:nvPr>
        </p:nvSpPr>
        <p:spPr/>
        <p:txBody>
          <a:bodyPr/>
          <a:lstStyle/>
          <a:p>
            <a:fld id="{6CB9C34D-2934-4EE6-B14D-FBCFD671BB2D}" type="slidenum">
              <a:rPr lang="en-US" altLang="en-US"/>
              <a:pPr/>
              <a:t>6</a:t>
            </a:fld>
            <a:endParaRPr lang="en-US" altLang="en-US"/>
          </a:p>
        </p:txBody>
      </p:sp>
      <p:sp>
        <p:nvSpPr>
          <p:cNvPr id="134147" name="Rectangle 3">
            <a:extLst>
              <a:ext uri="{FF2B5EF4-FFF2-40B4-BE49-F238E27FC236}">
                <a16:creationId xmlns:a16="http://schemas.microsoft.com/office/drawing/2014/main" id="{B82367DF-5F8E-FB08-2E69-BE9D07BF0BAB}"/>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Overlay Fraction of Design Space (FDS) Plots</a:t>
            </a:r>
          </a:p>
        </p:txBody>
      </p:sp>
      <p:sp>
        <p:nvSpPr>
          <p:cNvPr id="7" name="Rectangle 2">
            <a:extLst>
              <a:ext uri="{FF2B5EF4-FFF2-40B4-BE49-F238E27FC236}">
                <a16:creationId xmlns:a16="http://schemas.microsoft.com/office/drawing/2014/main" id="{A238E082-2238-B231-99F3-3CB581D332A7}"/>
              </a:ext>
            </a:extLst>
          </p:cNvPr>
          <p:cNvSpPr>
            <a:spLocks noGrp="1" noChangeArrowheads="1"/>
          </p:cNvSpPr>
          <p:nvPr>
            <p:ph type="title"/>
          </p:nvPr>
        </p:nvSpPr>
        <p:spPr>
          <a:xfrm>
            <a:off x="304800" y="206027"/>
            <a:ext cx="7924800" cy="685800"/>
          </a:xfrm>
        </p:spPr>
        <p:txBody>
          <a:bodyPr/>
          <a:lstStyle/>
          <a:p>
            <a:r>
              <a:rPr lang="en-CA" sz="4000" dirty="0"/>
              <a:t>What’s New in SigmaXL Version 11</a:t>
            </a:r>
            <a:endParaRPr lang="en-US" sz="4000" dirty="0">
              <a:solidFill>
                <a:srgbClr val="000066"/>
              </a:solidFill>
            </a:endParaRPr>
          </a:p>
        </p:txBody>
      </p:sp>
      <p:pic>
        <p:nvPicPr>
          <p:cNvPr id="3" name="Picture 2">
            <a:extLst>
              <a:ext uri="{FF2B5EF4-FFF2-40B4-BE49-F238E27FC236}">
                <a16:creationId xmlns:a16="http://schemas.microsoft.com/office/drawing/2014/main" id="{D168D7EF-9846-0C80-E26E-957885DEB9C3}"/>
              </a:ext>
            </a:extLst>
          </p:cNvPr>
          <p:cNvPicPr>
            <a:picLocks noChangeAspect="1"/>
          </p:cNvPicPr>
          <p:nvPr/>
        </p:nvPicPr>
        <p:blipFill>
          <a:blip r:embed="rId3"/>
          <a:stretch>
            <a:fillRect/>
          </a:stretch>
        </p:blipFill>
        <p:spPr>
          <a:xfrm>
            <a:off x="63574" y="2533967"/>
            <a:ext cx="9004225" cy="2739360"/>
          </a:xfrm>
          <a:prstGeom prst="rect">
            <a:avLst/>
          </a:prstGeom>
        </p:spPr>
      </p:pic>
    </p:spTree>
    <p:extLst>
      <p:ext uri="{BB962C8B-B14F-4D97-AF65-F5344CB8AC3E}">
        <p14:creationId xmlns:p14="http://schemas.microsoft.com/office/powerpoint/2010/main" val="1013190703"/>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669A9-D908-74AB-77A2-D55F217C3F61}"/>
            </a:ext>
          </a:extLst>
        </p:cNvPr>
        <p:cNvGrpSpPr/>
        <p:nvPr/>
      </p:nvGrpSpPr>
      <p:grpSpPr>
        <a:xfrm>
          <a:off x="0" y="0"/>
          <a:ext cx="0" cy="0"/>
          <a:chOff x="0" y="0"/>
          <a:chExt cx="0" cy="0"/>
        </a:xfrm>
      </p:grpSpPr>
      <p:sp>
        <p:nvSpPr>
          <p:cNvPr id="303106" name="Rectangle 2">
            <a:extLst>
              <a:ext uri="{FF2B5EF4-FFF2-40B4-BE49-F238E27FC236}">
                <a16:creationId xmlns:a16="http://schemas.microsoft.com/office/drawing/2014/main" id="{BC9AAF6D-A9FC-408C-54FF-DBE72DCF018E}"/>
              </a:ext>
            </a:extLst>
          </p:cNvPr>
          <p:cNvSpPr>
            <a:spLocks noGrp="1" noChangeArrowheads="1"/>
          </p:cNvSpPr>
          <p:nvPr>
            <p:ph type="ctrTitle"/>
          </p:nvPr>
        </p:nvSpPr>
        <p:spPr/>
        <p:txBody>
          <a:body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r>
              <a:rPr lang="en-CA" sz="3600" dirty="0"/>
              <a:t>Upcoming Webinars:</a:t>
            </a:r>
            <a:br>
              <a:rPr lang="en-CA" sz="3600" dirty="0"/>
            </a:br>
            <a:br>
              <a:rPr lang="en-CA" sz="2400" dirty="0"/>
            </a:br>
            <a:endParaRPr lang="en-US" sz="2800" dirty="0">
              <a:solidFill>
                <a:srgbClr val="000066"/>
              </a:solidFill>
            </a:endParaRPr>
          </a:p>
        </p:txBody>
      </p:sp>
      <p:pic>
        <p:nvPicPr>
          <p:cNvPr id="10" name="Picture 9">
            <a:extLst>
              <a:ext uri="{FF2B5EF4-FFF2-40B4-BE49-F238E27FC236}">
                <a16:creationId xmlns:a16="http://schemas.microsoft.com/office/drawing/2014/main" id="{5A2DA68F-F5E0-E1C8-F52F-ED6FF1C28E1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a:extLst>
              <a:ext uri="{FF2B5EF4-FFF2-40B4-BE49-F238E27FC236}">
                <a16:creationId xmlns:a16="http://schemas.microsoft.com/office/drawing/2014/main" id="{1B6004DB-1206-460D-55DA-71DA5DE5D6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Rectangle 1">
            <a:extLst>
              <a:ext uri="{FF2B5EF4-FFF2-40B4-BE49-F238E27FC236}">
                <a16:creationId xmlns:a16="http://schemas.microsoft.com/office/drawing/2014/main" id="{8F7E1D06-D9FC-0FE7-52C2-585B519DD1E2}"/>
              </a:ext>
            </a:extLst>
          </p:cNvPr>
          <p:cNvSpPr/>
          <p:nvPr/>
        </p:nvSpPr>
        <p:spPr>
          <a:xfrm>
            <a:off x="2247715" y="3429562"/>
            <a:ext cx="5448485" cy="2862322"/>
          </a:xfrm>
          <a:prstGeom prst="rect">
            <a:avLst/>
          </a:prstGeom>
        </p:spPr>
        <p:txBody>
          <a:bodyPr wrap="square">
            <a:spAutoFit/>
          </a:bodyPr>
          <a:lstStyle/>
          <a:p>
            <a:r>
              <a:rPr lang="en-CA" sz="1800" b="1" dirty="0"/>
              <a:t>Part 2 of 3: “</a:t>
            </a:r>
            <a:r>
              <a:rPr lang="en-CA" sz="1800" dirty="0"/>
              <a:t>Using General Full Factorial &amp; Definitive Screening Design” Wednesday, June 25, 2025 at 3:00 p.m., ET.</a:t>
            </a:r>
            <a:br>
              <a:rPr lang="en-CA" sz="1800" dirty="0"/>
            </a:br>
            <a:endParaRPr lang="en-CA" sz="1800" dirty="0">
              <a:solidFill>
                <a:srgbClr val="000066"/>
              </a:solidFill>
            </a:endParaRPr>
          </a:p>
          <a:p>
            <a:r>
              <a:rPr lang="en-CA" sz="1800" b="1" dirty="0"/>
              <a:t>Part 3 of 3: “</a:t>
            </a:r>
            <a:r>
              <a:rPr lang="en-CA" sz="1800" dirty="0"/>
              <a:t>Evaluating Response Surface Designs with the Fraction of Design Space (FDS) Plot &amp; Optimal Designs” Wednesday, July 30, 2025 at 3:00 p.m., ET.</a:t>
            </a:r>
            <a:br>
              <a:rPr lang="en-CA" sz="1800" dirty="0"/>
            </a:br>
            <a:endParaRPr lang="en-CA" sz="1800" dirty="0">
              <a:solidFill>
                <a:srgbClr val="000066"/>
              </a:solidFill>
            </a:endParaRPr>
          </a:p>
          <a:p>
            <a:r>
              <a:rPr lang="en-CA" sz="1800" dirty="0">
                <a:solidFill>
                  <a:srgbClr val="000066"/>
                </a:solidFill>
              </a:rPr>
              <a:t>Or visit </a:t>
            </a:r>
            <a:r>
              <a:rPr lang="en-CA" sz="1800" dirty="0">
                <a:solidFill>
                  <a:srgbClr val="000066"/>
                </a:solidFill>
                <a:hlinkClick r:id="rId5"/>
              </a:rPr>
              <a:t>www.SigmaXL.com</a:t>
            </a:r>
            <a:r>
              <a:rPr lang="en-CA" sz="1800" dirty="0">
                <a:solidFill>
                  <a:srgbClr val="000066"/>
                </a:solidFill>
              </a:rPr>
              <a:t> for recordings of webinars (typically available 2 weeks after scheduled webinar).</a:t>
            </a:r>
          </a:p>
        </p:txBody>
      </p:sp>
    </p:spTree>
    <p:extLst>
      <p:ext uri="{BB962C8B-B14F-4D97-AF65-F5344CB8AC3E}">
        <p14:creationId xmlns:p14="http://schemas.microsoft.com/office/powerpoint/2010/main" val="26114434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D3BF35-8235-8810-4D72-1EC647FD5C78}"/>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67E9C33-689C-6068-C52C-542AA2A0E41A}"/>
              </a:ext>
            </a:extLst>
          </p:cNvPr>
          <p:cNvSpPr>
            <a:spLocks noGrp="1"/>
          </p:cNvSpPr>
          <p:nvPr>
            <p:ph type="sldNum" sz="quarter" idx="12"/>
          </p:nvPr>
        </p:nvSpPr>
        <p:spPr/>
        <p:txBody>
          <a:bodyPr/>
          <a:lstStyle/>
          <a:p>
            <a:fld id="{6CB9C34D-2934-4EE6-B14D-FBCFD671BB2D}" type="slidenum">
              <a:rPr lang="en-US" altLang="en-US"/>
              <a:pPr/>
              <a:t>7</a:t>
            </a:fld>
            <a:endParaRPr lang="en-US" altLang="en-US"/>
          </a:p>
        </p:txBody>
      </p:sp>
      <p:sp>
        <p:nvSpPr>
          <p:cNvPr id="134147" name="Rectangle 3">
            <a:extLst>
              <a:ext uri="{FF2B5EF4-FFF2-40B4-BE49-F238E27FC236}">
                <a16:creationId xmlns:a16="http://schemas.microsoft.com/office/drawing/2014/main" id="{DFCD18B2-7A5C-453E-91E6-ACB3CD935244}"/>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Overlay Fraction of Design Space (FDS) Plots</a:t>
            </a:r>
          </a:p>
        </p:txBody>
      </p:sp>
      <p:sp>
        <p:nvSpPr>
          <p:cNvPr id="7" name="Rectangle 2">
            <a:extLst>
              <a:ext uri="{FF2B5EF4-FFF2-40B4-BE49-F238E27FC236}">
                <a16:creationId xmlns:a16="http://schemas.microsoft.com/office/drawing/2014/main" id="{497B8F2F-C652-B29D-A4A9-B43C2A71C224}"/>
              </a:ext>
            </a:extLst>
          </p:cNvPr>
          <p:cNvSpPr>
            <a:spLocks noGrp="1" noChangeArrowheads="1"/>
          </p:cNvSpPr>
          <p:nvPr>
            <p:ph type="title"/>
          </p:nvPr>
        </p:nvSpPr>
        <p:spPr>
          <a:xfrm>
            <a:off x="609600" y="201374"/>
            <a:ext cx="7924800" cy="685800"/>
          </a:xfrm>
        </p:spPr>
        <p:txBody>
          <a:bodyPr/>
          <a:lstStyle/>
          <a:p>
            <a:r>
              <a:rPr lang="en-CA" sz="4000" dirty="0"/>
              <a:t>What’s New in SigmaXL Version 11</a:t>
            </a:r>
            <a:endParaRPr lang="en-US" sz="4000" dirty="0">
              <a:solidFill>
                <a:srgbClr val="000066"/>
              </a:solidFill>
            </a:endParaRPr>
          </a:p>
        </p:txBody>
      </p:sp>
      <p:pic>
        <p:nvPicPr>
          <p:cNvPr id="2" name="Picture 1">
            <a:extLst>
              <a:ext uri="{FF2B5EF4-FFF2-40B4-BE49-F238E27FC236}">
                <a16:creationId xmlns:a16="http://schemas.microsoft.com/office/drawing/2014/main" id="{9A4DAABC-4194-1573-EB76-EB3615CC0780}"/>
              </a:ext>
            </a:extLst>
          </p:cNvPr>
          <p:cNvPicPr>
            <a:picLocks noChangeAspect="1"/>
          </p:cNvPicPr>
          <p:nvPr/>
        </p:nvPicPr>
        <p:blipFill>
          <a:blip r:embed="rId3"/>
          <a:stretch>
            <a:fillRect/>
          </a:stretch>
        </p:blipFill>
        <p:spPr>
          <a:xfrm>
            <a:off x="35506" y="2537777"/>
            <a:ext cx="9032294" cy="2730897"/>
          </a:xfrm>
          <a:prstGeom prst="rect">
            <a:avLst/>
          </a:prstGeom>
        </p:spPr>
      </p:pic>
    </p:spTree>
    <p:extLst>
      <p:ext uri="{BB962C8B-B14F-4D97-AF65-F5344CB8AC3E}">
        <p14:creationId xmlns:p14="http://schemas.microsoft.com/office/powerpoint/2010/main" val="3195353559"/>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78419-4A35-E423-031C-E9A9022F543F}"/>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2E4B250E-2847-DBA1-FDCC-EE54F053AB8B}"/>
              </a:ext>
            </a:extLst>
          </p:cNvPr>
          <p:cNvSpPr>
            <a:spLocks noGrp="1"/>
          </p:cNvSpPr>
          <p:nvPr>
            <p:ph type="sldNum" sz="quarter" idx="12"/>
          </p:nvPr>
        </p:nvSpPr>
        <p:spPr/>
        <p:txBody>
          <a:bodyPr/>
          <a:lstStyle/>
          <a:p>
            <a:fld id="{6CB9C34D-2934-4EE6-B14D-FBCFD671BB2D}" type="slidenum">
              <a:rPr lang="en-US" altLang="en-US"/>
              <a:pPr/>
              <a:t>8</a:t>
            </a:fld>
            <a:endParaRPr lang="en-US" altLang="en-US"/>
          </a:p>
        </p:txBody>
      </p:sp>
      <p:sp>
        <p:nvSpPr>
          <p:cNvPr id="134147" name="Rectangle 3">
            <a:extLst>
              <a:ext uri="{FF2B5EF4-FFF2-40B4-BE49-F238E27FC236}">
                <a16:creationId xmlns:a16="http://schemas.microsoft.com/office/drawing/2014/main" id="{26D0E3F1-0E25-0AC3-4DA4-870D6BBE1E4D}"/>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Improved 2-Level Factorial/Screening Designs:</a:t>
            </a:r>
          </a:p>
          <a:p>
            <a:r>
              <a:rPr lang="en-CA" sz="2800" dirty="0"/>
              <a:t>Expanded catalog with up to 128 design runs</a:t>
            </a:r>
          </a:p>
          <a:p>
            <a:r>
              <a:rPr lang="en-CA" sz="2800" dirty="0"/>
              <a:t>Up to 19 Continuous and/or Categorical Factors</a:t>
            </a:r>
          </a:p>
          <a:p>
            <a:r>
              <a:rPr lang="en-CA" sz="2800" dirty="0"/>
              <a:t>Aliasing of Effects Report with Interactions to Specified Order</a:t>
            </a:r>
          </a:p>
          <a:p>
            <a:endParaRPr lang="en-CA" sz="2800" dirty="0"/>
          </a:p>
        </p:txBody>
      </p:sp>
      <p:sp>
        <p:nvSpPr>
          <p:cNvPr id="7" name="Rectangle 2">
            <a:extLst>
              <a:ext uri="{FF2B5EF4-FFF2-40B4-BE49-F238E27FC236}">
                <a16:creationId xmlns:a16="http://schemas.microsoft.com/office/drawing/2014/main" id="{5C1FEDB0-B93E-6A35-F203-A16217BB689A}"/>
              </a:ext>
            </a:extLst>
          </p:cNvPr>
          <p:cNvSpPr>
            <a:spLocks noGrp="1" noChangeArrowheads="1"/>
          </p:cNvSpPr>
          <p:nvPr>
            <p:ph type="title"/>
          </p:nvPr>
        </p:nvSpPr>
        <p:spPr>
          <a:xfrm>
            <a:off x="609600" y="2286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1376835334"/>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2E522-F23A-1E62-59F2-57CAA8E78105}"/>
            </a:ext>
          </a:extLst>
        </p:cNvPr>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B000B8C-11FC-E248-0C36-6871057F5177}"/>
              </a:ext>
            </a:extLst>
          </p:cNvPr>
          <p:cNvSpPr>
            <a:spLocks noGrp="1"/>
          </p:cNvSpPr>
          <p:nvPr>
            <p:ph type="sldNum" sz="quarter" idx="12"/>
          </p:nvPr>
        </p:nvSpPr>
        <p:spPr/>
        <p:txBody>
          <a:bodyPr/>
          <a:lstStyle/>
          <a:p>
            <a:fld id="{6CB9C34D-2934-4EE6-B14D-FBCFD671BB2D}" type="slidenum">
              <a:rPr lang="en-US" altLang="en-US"/>
              <a:pPr/>
              <a:t>9</a:t>
            </a:fld>
            <a:endParaRPr lang="en-US" altLang="en-US"/>
          </a:p>
        </p:txBody>
      </p:sp>
      <p:sp>
        <p:nvSpPr>
          <p:cNvPr id="134147" name="Rectangle 3">
            <a:extLst>
              <a:ext uri="{FF2B5EF4-FFF2-40B4-BE49-F238E27FC236}">
                <a16:creationId xmlns:a16="http://schemas.microsoft.com/office/drawing/2014/main" id="{1208F371-82B8-8394-AB6D-7027C8E83AF2}"/>
              </a:ext>
            </a:extLst>
          </p:cNvPr>
          <p:cNvSpPr>
            <a:spLocks noGrp="1" noChangeArrowheads="1"/>
          </p:cNvSpPr>
          <p:nvPr>
            <p:ph type="body" idx="1"/>
          </p:nvPr>
        </p:nvSpPr>
        <p:spPr>
          <a:xfrm>
            <a:off x="304800" y="1295400"/>
            <a:ext cx="8382000" cy="4724400"/>
          </a:xfrm>
        </p:spPr>
        <p:txBody>
          <a:bodyPr/>
          <a:lstStyle/>
          <a:p>
            <a:pPr marL="0" indent="0">
              <a:buNone/>
            </a:pPr>
            <a:r>
              <a:rPr lang="en-CA" sz="3200" b="1" dirty="0"/>
              <a:t>Augment 2-Level Factorial/Screening Design:</a:t>
            </a:r>
          </a:p>
          <a:p>
            <a:r>
              <a:rPr lang="en-CA" sz="2800" dirty="0" err="1"/>
              <a:t>Foldover</a:t>
            </a:r>
            <a:r>
              <a:rPr lang="en-CA" sz="2800" dirty="0"/>
              <a:t> Design</a:t>
            </a:r>
          </a:p>
          <a:p>
            <a:r>
              <a:rPr lang="en-CA" sz="2800" dirty="0"/>
              <a:t>Add Center/Axial Points</a:t>
            </a:r>
          </a:p>
          <a:p>
            <a:r>
              <a:rPr lang="en-CA" sz="2800" dirty="0"/>
              <a:t>Replicate Design</a:t>
            </a:r>
          </a:p>
        </p:txBody>
      </p:sp>
      <p:sp>
        <p:nvSpPr>
          <p:cNvPr id="7" name="Rectangle 2">
            <a:extLst>
              <a:ext uri="{FF2B5EF4-FFF2-40B4-BE49-F238E27FC236}">
                <a16:creationId xmlns:a16="http://schemas.microsoft.com/office/drawing/2014/main" id="{E5661281-4B4E-8FCD-3199-1F06E8820AC7}"/>
              </a:ext>
            </a:extLst>
          </p:cNvPr>
          <p:cNvSpPr>
            <a:spLocks noGrp="1" noChangeArrowheads="1"/>
          </p:cNvSpPr>
          <p:nvPr>
            <p:ph type="title"/>
          </p:nvPr>
        </p:nvSpPr>
        <p:spPr>
          <a:xfrm>
            <a:off x="609600" y="228600"/>
            <a:ext cx="7924800" cy="685800"/>
          </a:xfrm>
        </p:spPr>
        <p:txBody>
          <a:bodyPr/>
          <a:lstStyle/>
          <a:p>
            <a:r>
              <a:rPr lang="en-CA" sz="4000" dirty="0"/>
              <a:t>What’s New in SigmaXL Version 11</a:t>
            </a:r>
            <a:endParaRPr lang="en-US" sz="4000" dirty="0">
              <a:solidFill>
                <a:srgbClr val="000066"/>
              </a:solidFill>
            </a:endParaRPr>
          </a:p>
        </p:txBody>
      </p:sp>
    </p:spTree>
    <p:extLst>
      <p:ext uri="{BB962C8B-B14F-4D97-AF65-F5344CB8AC3E}">
        <p14:creationId xmlns:p14="http://schemas.microsoft.com/office/powerpoint/2010/main" val="2107284058"/>
      </p:ext>
    </p:extLst>
  </p:cSld>
  <p:clrMapOvr>
    <a:masterClrMapping/>
  </p:clrMapOvr>
  <mc:AlternateContent xmlns:mc="http://schemas.openxmlformats.org/markup-compatibility/2006" xmlns:p14="http://schemas.microsoft.com/office/powerpoint/2010/main">
    <mc:Choice Requires="p14">
      <p:transition p14:dur="0" advTm="10000"/>
    </mc:Choice>
    <mc:Fallback xmlns="">
      <p:transition advTm="10000"/>
    </mc:Fallback>
  </mc:AlternateContent>
</p:sld>
</file>

<file path=ppt/theme/theme1.xml><?xml version="1.0" encoding="utf-8"?>
<a:theme xmlns:a="http://schemas.openxmlformats.org/drawingml/2006/main" name="Office Theme">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61689</TotalTime>
  <Words>4012</Words>
  <Application>Microsoft Office PowerPoint</Application>
  <PresentationFormat>On-screen Show (4:3)</PresentationFormat>
  <Paragraphs>323</Paragraphs>
  <Slides>60</Slides>
  <Notes>58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Arial</vt:lpstr>
      <vt:lpstr>Calibri</vt:lpstr>
      <vt:lpstr>Wingdings</vt:lpstr>
      <vt:lpstr>Office Theme</vt:lpstr>
      <vt:lpstr>What’s New in SigmaXL® Version 11  Part 1 of 3: Overview of New Features in Version 11, New Graphical Tools and Augment DOE Wednesday May 28, 2025</vt:lpstr>
      <vt:lpstr>Agenda</vt:lpstr>
      <vt:lpstr>Agenda</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What’s New in SigmaXL Version 11</vt:lpstr>
      <vt:lpstr>Overlay Histograms &amp; Descriptive Statistics</vt:lpstr>
      <vt:lpstr>Overlay Histograms &amp; Descriptive Statistics</vt:lpstr>
      <vt:lpstr>Interaction Plots</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Add Axial Points – Cake Bake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2-Level Factorial/Screening Design with Augment – Foldover Design – BHH Bicycle</vt:lpstr>
      <vt:lpstr>What’s New in SigmaXL® Version 11  Part 1 of 3: Overview of New Features in Version 11,  New Graphical Tools and Augment DOE Wednesday May 28, 2025</vt:lpstr>
      <vt:lpstr>What’s New in SigmaXL® Version 11 Upcoming Webinars:  </vt:lpstr>
    </vt:vector>
  </TitlesOfParts>
  <Company>SigmaXL,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Noguera</dc:creator>
  <cp:lastModifiedBy>John Noguera</cp:lastModifiedBy>
  <cp:revision>964</cp:revision>
  <dcterms:created xsi:type="dcterms:W3CDTF">2011-08-09T19:16:19Z</dcterms:created>
  <dcterms:modified xsi:type="dcterms:W3CDTF">2025-05-27T20:47:49Z</dcterms:modified>
</cp:coreProperties>
</file>